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4"/>
  </p:sldMasterIdLst>
  <p:notesMasterIdLst>
    <p:notesMasterId r:id="rId35"/>
  </p:notesMasterIdLst>
  <p:sldIdLst>
    <p:sldId id="416" r:id="rId5"/>
    <p:sldId id="437" r:id="rId6"/>
    <p:sldId id="445" r:id="rId7"/>
    <p:sldId id="425" r:id="rId8"/>
    <p:sldId id="417" r:id="rId9"/>
    <p:sldId id="274" r:id="rId10"/>
    <p:sldId id="275" r:id="rId11"/>
    <p:sldId id="276" r:id="rId12"/>
    <p:sldId id="446" r:id="rId13"/>
    <p:sldId id="277" r:id="rId14"/>
    <p:sldId id="418" r:id="rId15"/>
    <p:sldId id="419" r:id="rId16"/>
    <p:sldId id="420" r:id="rId17"/>
    <p:sldId id="421" r:id="rId18"/>
    <p:sldId id="432" r:id="rId19"/>
    <p:sldId id="433" r:id="rId20"/>
    <p:sldId id="434" r:id="rId21"/>
    <p:sldId id="422" r:id="rId22"/>
    <p:sldId id="424" r:id="rId23"/>
    <p:sldId id="438" r:id="rId24"/>
    <p:sldId id="447" r:id="rId25"/>
    <p:sldId id="436" r:id="rId26"/>
    <p:sldId id="448" r:id="rId27"/>
    <p:sldId id="442" r:id="rId28"/>
    <p:sldId id="435" r:id="rId29"/>
    <p:sldId id="443" r:id="rId30"/>
    <p:sldId id="444" r:id="rId31"/>
    <p:sldId id="439" r:id="rId32"/>
    <p:sldId id="440" r:id="rId33"/>
    <p:sldId id="441"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8A9277-4299-6584-162F-EC4C9568AAC0}" name="Tristan Winkler" initials="TW" userId="S::Tristan@landofsky.org::29087ba1-cfb9-4d1e-8727-6ca16951da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istan Winkler" initials="TW" lastIdx="2" clrIdx="0">
    <p:extLst>
      <p:ext uri="{19B8F6BF-5375-455C-9EA6-DF929625EA0E}">
        <p15:presenceInfo xmlns:p15="http://schemas.microsoft.com/office/powerpoint/2012/main" userId="S::tristan@landofsky.org::29087ba1-cfb9-4d1e-8727-6ca16951dacf" providerId="AD"/>
      </p:ext>
    </p:extLst>
  </p:cmAuthor>
  <p:cmAuthor id="2" name="Paul Black" initials="P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CC66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Adams" userId="70f272e8-1aad-441f-9f30-09e5355221d3" providerId="ADAL" clId="{F88D8B7B-C1CC-4FE3-A25D-7446E5030501}"/>
    <pc:docChg chg="modSld">
      <pc:chgData name="Scott Adams" userId="70f272e8-1aad-441f-9f30-09e5355221d3" providerId="ADAL" clId="{F88D8B7B-C1CC-4FE3-A25D-7446E5030501}" dt="2023-09-21T15:58:43.510" v="3" actId="20577"/>
      <pc:docMkLst>
        <pc:docMk/>
      </pc:docMkLst>
      <pc:sldChg chg="modSp mod">
        <pc:chgData name="Scott Adams" userId="70f272e8-1aad-441f-9f30-09e5355221d3" providerId="ADAL" clId="{F88D8B7B-C1CC-4FE3-A25D-7446E5030501}" dt="2023-09-21T15:58:43.510" v="3" actId="20577"/>
        <pc:sldMkLst>
          <pc:docMk/>
          <pc:sldMk cId="669107530" sldId="416"/>
        </pc:sldMkLst>
        <pc:spChg chg="mod">
          <ac:chgData name="Scott Adams" userId="70f272e8-1aad-441f-9f30-09e5355221d3" providerId="ADAL" clId="{F88D8B7B-C1CC-4FE3-A25D-7446E5030501}" dt="2023-09-21T15:58:43.510" v="3" actId="20577"/>
          <ac:spMkLst>
            <pc:docMk/>
            <pc:sldMk cId="669107530" sldId="416"/>
            <ac:spMk id="3" creationId="{B6BA51C4-9764-4C2C-8A82-9E6858F4669F}"/>
          </ac:spMkLst>
        </pc:spChg>
      </pc:sldChg>
    </pc:docChg>
  </pc:docChgLst>
  <pc:docChgLst>
    <pc:chgData name="Scott Adams" userId="70f272e8-1aad-441f-9f30-09e5355221d3" providerId="ADAL" clId="{24C1D24C-4BA5-4A45-8098-B7CB66FA9EAE}"/>
    <pc:docChg chg="undo custSel addSld modSld sldOrd">
      <pc:chgData name="Scott Adams" userId="70f272e8-1aad-441f-9f30-09e5355221d3" providerId="ADAL" clId="{24C1D24C-4BA5-4A45-8098-B7CB66FA9EAE}" dt="2023-09-14T14:08:11.633" v="4431" actId="20577"/>
      <pc:docMkLst>
        <pc:docMk/>
      </pc:docMkLst>
      <pc:sldChg chg="addSp delSp modSp mod">
        <pc:chgData name="Scott Adams" userId="70f272e8-1aad-441f-9f30-09e5355221d3" providerId="ADAL" clId="{24C1D24C-4BA5-4A45-8098-B7CB66FA9EAE}" dt="2023-09-12T17:04:40.923" v="819" actId="14100"/>
        <pc:sldMkLst>
          <pc:docMk/>
          <pc:sldMk cId="3880032985" sldId="277"/>
        </pc:sldMkLst>
        <pc:spChg chg="mod">
          <ac:chgData name="Scott Adams" userId="70f272e8-1aad-441f-9f30-09e5355221d3" providerId="ADAL" clId="{24C1D24C-4BA5-4A45-8098-B7CB66FA9EAE}" dt="2023-09-12T16:56:39.939" v="651" actId="1076"/>
          <ac:spMkLst>
            <pc:docMk/>
            <pc:sldMk cId="3880032985" sldId="277"/>
            <ac:spMk id="5" creationId="{00000000-0000-0000-0000-000000000000}"/>
          </ac:spMkLst>
        </pc:spChg>
        <pc:spChg chg="add mod">
          <ac:chgData name="Scott Adams" userId="70f272e8-1aad-441f-9f30-09e5355221d3" providerId="ADAL" clId="{24C1D24C-4BA5-4A45-8098-B7CB66FA9EAE}" dt="2023-09-12T16:58:35.701" v="724" actId="255"/>
          <ac:spMkLst>
            <pc:docMk/>
            <pc:sldMk cId="3880032985" sldId="277"/>
            <ac:spMk id="6" creationId="{27BFD718-8040-ADD1-0A2F-60DA98924DF8}"/>
          </ac:spMkLst>
        </pc:spChg>
        <pc:spChg chg="add del mod">
          <ac:chgData name="Scott Adams" userId="70f272e8-1aad-441f-9f30-09e5355221d3" providerId="ADAL" clId="{24C1D24C-4BA5-4A45-8098-B7CB66FA9EAE}" dt="2023-09-06T20:15:54.954" v="349" actId="478"/>
          <ac:spMkLst>
            <pc:docMk/>
            <pc:sldMk cId="3880032985" sldId="277"/>
            <ac:spMk id="6" creationId="{AE3CB391-E90A-73F4-7CA8-0AAFA1231A11}"/>
          </ac:spMkLst>
        </pc:spChg>
        <pc:spChg chg="add mod">
          <ac:chgData name="Scott Adams" userId="70f272e8-1aad-441f-9f30-09e5355221d3" providerId="ADAL" clId="{24C1D24C-4BA5-4A45-8098-B7CB66FA9EAE}" dt="2023-09-12T17:04:40.923" v="819" actId="14100"/>
          <ac:spMkLst>
            <pc:docMk/>
            <pc:sldMk cId="3880032985" sldId="277"/>
            <ac:spMk id="7" creationId="{78FA3197-64F9-02EB-55C9-5C7CD7DA76F8}"/>
          </ac:spMkLst>
        </pc:spChg>
        <pc:spChg chg="add del mod">
          <ac:chgData name="Scott Adams" userId="70f272e8-1aad-441f-9f30-09e5355221d3" providerId="ADAL" clId="{24C1D24C-4BA5-4A45-8098-B7CB66FA9EAE}" dt="2023-09-06T20:16:07.429" v="351" actId="478"/>
          <ac:spMkLst>
            <pc:docMk/>
            <pc:sldMk cId="3880032985" sldId="277"/>
            <ac:spMk id="24" creationId="{77A1C515-D26C-9E06-349E-5C5E5A2AA28F}"/>
          </ac:spMkLst>
        </pc:spChg>
        <pc:spChg chg="add del mod">
          <ac:chgData name="Scott Adams" userId="70f272e8-1aad-441f-9f30-09e5355221d3" providerId="ADAL" clId="{24C1D24C-4BA5-4A45-8098-B7CB66FA9EAE}" dt="2023-09-06T20:16:18.514" v="353" actId="478"/>
          <ac:spMkLst>
            <pc:docMk/>
            <pc:sldMk cId="3880032985" sldId="277"/>
            <ac:spMk id="26" creationId="{199CECFB-9959-2A71-2BC5-AAF466CDA691}"/>
          </ac:spMkLst>
        </pc:spChg>
        <pc:spChg chg="add del mod">
          <ac:chgData name="Scott Adams" userId="70f272e8-1aad-441f-9f30-09e5355221d3" providerId="ADAL" clId="{24C1D24C-4BA5-4A45-8098-B7CB66FA9EAE}" dt="2023-09-06T20:18:02.813" v="367" actId="478"/>
          <ac:spMkLst>
            <pc:docMk/>
            <pc:sldMk cId="3880032985" sldId="277"/>
            <ac:spMk id="29" creationId="{BB5508C4-1B0D-CA7E-2DEB-FA2071EA4EB3}"/>
          </ac:spMkLst>
        </pc:spChg>
        <pc:picChg chg="add mod">
          <ac:chgData name="Scott Adams" userId="70f272e8-1aad-441f-9f30-09e5355221d3" providerId="ADAL" clId="{24C1D24C-4BA5-4A45-8098-B7CB66FA9EAE}" dt="2023-09-12T16:57:16.137" v="658" actId="1076"/>
          <ac:picMkLst>
            <pc:docMk/>
            <pc:sldMk cId="3880032985" sldId="277"/>
            <ac:picMk id="4" creationId="{20D11A9C-91CD-A0D1-E3EF-AF467196613F}"/>
          </ac:picMkLst>
        </pc:picChg>
        <pc:picChg chg="add del">
          <ac:chgData name="Scott Adams" userId="70f272e8-1aad-441f-9f30-09e5355221d3" providerId="ADAL" clId="{24C1D24C-4BA5-4A45-8098-B7CB66FA9EAE}" dt="2023-09-06T20:17:48.562" v="365" actId="478"/>
          <ac:picMkLst>
            <pc:docMk/>
            <pc:sldMk cId="3880032985" sldId="277"/>
            <ac:picMk id="7"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8"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9"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10"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11"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12"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13"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14"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15"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16"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17"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18"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19"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20"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21"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22" creationId="{00000000-0000-0000-0000-000000000000}"/>
          </ac:picMkLst>
        </pc:picChg>
        <pc:picChg chg="add del">
          <ac:chgData name="Scott Adams" userId="70f272e8-1aad-441f-9f30-09e5355221d3" providerId="ADAL" clId="{24C1D24C-4BA5-4A45-8098-B7CB66FA9EAE}" dt="2023-09-06T20:17:48.562" v="365" actId="478"/>
          <ac:picMkLst>
            <pc:docMk/>
            <pc:sldMk cId="3880032985" sldId="277"/>
            <ac:picMk id="23" creationId="{00000000-0000-0000-0000-000000000000}"/>
          </ac:picMkLst>
        </pc:picChg>
        <pc:picChg chg="add mod ord">
          <ac:chgData name="Scott Adams" userId="70f272e8-1aad-441f-9f30-09e5355221d3" providerId="ADAL" clId="{24C1D24C-4BA5-4A45-8098-B7CB66FA9EAE}" dt="2023-09-12T16:57:10.693" v="655" actId="14100"/>
          <ac:picMkLst>
            <pc:docMk/>
            <pc:sldMk cId="3880032985" sldId="277"/>
            <ac:picMk id="28" creationId="{8E748D62-627B-CC93-2BDB-D99936C05309}"/>
          </ac:picMkLst>
        </pc:picChg>
      </pc:sldChg>
      <pc:sldChg chg="modSp mod">
        <pc:chgData name="Scott Adams" userId="70f272e8-1aad-441f-9f30-09e5355221d3" providerId="ADAL" clId="{24C1D24C-4BA5-4A45-8098-B7CB66FA9EAE}" dt="2023-09-14T14:08:11.633" v="4431" actId="20577"/>
        <pc:sldMkLst>
          <pc:docMk/>
          <pc:sldMk cId="669107530" sldId="416"/>
        </pc:sldMkLst>
        <pc:spChg chg="mod">
          <ac:chgData name="Scott Adams" userId="70f272e8-1aad-441f-9f30-09e5355221d3" providerId="ADAL" clId="{24C1D24C-4BA5-4A45-8098-B7CB66FA9EAE}" dt="2023-09-14T14:08:11.633" v="4431" actId="20577"/>
          <ac:spMkLst>
            <pc:docMk/>
            <pc:sldMk cId="669107530" sldId="416"/>
            <ac:spMk id="3" creationId="{B6BA51C4-9764-4C2C-8A82-9E6858F4669F}"/>
          </ac:spMkLst>
        </pc:spChg>
      </pc:sldChg>
      <pc:sldChg chg="addSp delSp modSp mod">
        <pc:chgData name="Scott Adams" userId="70f272e8-1aad-441f-9f30-09e5355221d3" providerId="ADAL" clId="{24C1D24C-4BA5-4A45-8098-B7CB66FA9EAE}" dt="2023-08-23T14:14:25.799" v="326" actId="1036"/>
        <pc:sldMkLst>
          <pc:docMk/>
          <pc:sldMk cId="2056574230" sldId="422"/>
        </pc:sldMkLst>
        <pc:spChg chg="add mod">
          <ac:chgData name="Scott Adams" userId="70f272e8-1aad-441f-9f30-09e5355221d3" providerId="ADAL" clId="{24C1D24C-4BA5-4A45-8098-B7CB66FA9EAE}" dt="2023-08-23T14:13:57.217" v="322" actId="1076"/>
          <ac:spMkLst>
            <pc:docMk/>
            <pc:sldMk cId="2056574230" sldId="422"/>
            <ac:spMk id="4" creationId="{791C3E00-09C5-0688-AC90-AE33A5720819}"/>
          </ac:spMkLst>
        </pc:spChg>
        <pc:spChg chg="mod">
          <ac:chgData name="Scott Adams" userId="70f272e8-1aad-441f-9f30-09e5355221d3" providerId="ADAL" clId="{24C1D24C-4BA5-4A45-8098-B7CB66FA9EAE}" dt="2023-08-18T20:49:06.597" v="75" actId="20577"/>
          <ac:spMkLst>
            <pc:docMk/>
            <pc:sldMk cId="2056574230" sldId="422"/>
            <ac:spMk id="5" creationId="{B3551A0C-5208-FA7F-7193-E9329C100912}"/>
          </ac:spMkLst>
        </pc:spChg>
        <pc:graphicFrameChg chg="add del mod">
          <ac:chgData name="Scott Adams" userId="70f272e8-1aad-441f-9f30-09e5355221d3" providerId="ADAL" clId="{24C1D24C-4BA5-4A45-8098-B7CB66FA9EAE}" dt="2023-08-18T20:48:40.065" v="64"/>
          <ac:graphicFrameMkLst>
            <pc:docMk/>
            <pc:sldMk cId="2056574230" sldId="422"/>
            <ac:graphicFrameMk id="4" creationId="{0BCB0110-A3CE-6788-33D2-F5EC8D88A81D}"/>
          </ac:graphicFrameMkLst>
        </pc:graphicFrameChg>
        <pc:picChg chg="add mod">
          <ac:chgData name="Scott Adams" userId="70f272e8-1aad-441f-9f30-09e5355221d3" providerId="ADAL" clId="{24C1D24C-4BA5-4A45-8098-B7CB66FA9EAE}" dt="2023-08-18T20:49:01.123" v="73" actId="1038"/>
          <ac:picMkLst>
            <pc:docMk/>
            <pc:sldMk cId="2056574230" sldId="422"/>
            <ac:picMk id="6" creationId="{A044CDD7-804E-0DAA-D16F-F139BDCDF199}"/>
          </ac:picMkLst>
        </pc:picChg>
        <pc:picChg chg="add del mod">
          <ac:chgData name="Scott Adams" userId="70f272e8-1aad-441f-9f30-09e5355221d3" providerId="ADAL" clId="{24C1D24C-4BA5-4A45-8098-B7CB66FA9EAE}" dt="2023-08-23T14:13:40.219" v="321" actId="478"/>
          <ac:picMkLst>
            <pc:docMk/>
            <pc:sldMk cId="2056574230" sldId="422"/>
            <ac:picMk id="8" creationId="{DD97E4AF-24EA-5D2F-E0A2-E491B9B14FD6}"/>
          </ac:picMkLst>
        </pc:picChg>
        <pc:picChg chg="add del mod">
          <ac:chgData name="Scott Adams" userId="70f272e8-1aad-441f-9f30-09e5355221d3" providerId="ADAL" clId="{24C1D24C-4BA5-4A45-8098-B7CB66FA9EAE}" dt="2023-08-18T20:48:55.328" v="70" actId="478"/>
          <ac:picMkLst>
            <pc:docMk/>
            <pc:sldMk cId="2056574230" sldId="422"/>
            <ac:picMk id="10" creationId="{92565D22-DD2C-E8DE-4E05-D53C153E6DB6}"/>
          </ac:picMkLst>
        </pc:picChg>
        <pc:cxnChg chg="add mod">
          <ac:chgData name="Scott Adams" userId="70f272e8-1aad-441f-9f30-09e5355221d3" providerId="ADAL" clId="{24C1D24C-4BA5-4A45-8098-B7CB66FA9EAE}" dt="2023-08-23T14:14:25.799" v="326" actId="1036"/>
          <ac:cxnSpMkLst>
            <pc:docMk/>
            <pc:sldMk cId="2056574230" sldId="422"/>
            <ac:cxnSpMk id="10" creationId="{D47A2426-84A7-5FCF-0DDB-3F0D070C65F9}"/>
          </ac:cxnSpMkLst>
        </pc:cxnChg>
      </pc:sldChg>
      <pc:sldChg chg="addSp delSp modSp mod">
        <pc:chgData name="Scott Adams" userId="70f272e8-1aad-441f-9f30-09e5355221d3" providerId="ADAL" clId="{24C1D24C-4BA5-4A45-8098-B7CB66FA9EAE}" dt="2023-08-21T19:34:02.157" v="143" actId="1035"/>
        <pc:sldMkLst>
          <pc:docMk/>
          <pc:sldMk cId="2570297063" sldId="424"/>
        </pc:sldMkLst>
        <pc:graphicFrameChg chg="add del mod">
          <ac:chgData name="Scott Adams" userId="70f272e8-1aad-441f-9f30-09e5355221d3" providerId="ADAL" clId="{24C1D24C-4BA5-4A45-8098-B7CB66FA9EAE}" dt="2023-08-18T20:57:14.649" v="77"/>
          <ac:graphicFrameMkLst>
            <pc:docMk/>
            <pc:sldMk cId="2570297063" sldId="424"/>
            <ac:graphicFrameMk id="6" creationId="{D1C8DD9A-5229-548B-1321-96CBE3993706}"/>
          </ac:graphicFrameMkLst>
        </pc:graphicFrameChg>
        <pc:graphicFrameChg chg="add del mod">
          <ac:chgData name="Scott Adams" userId="70f272e8-1aad-441f-9f30-09e5355221d3" providerId="ADAL" clId="{24C1D24C-4BA5-4A45-8098-B7CB66FA9EAE}" dt="2023-08-21T19:33:40.056" v="116"/>
          <ac:graphicFrameMkLst>
            <pc:docMk/>
            <pc:sldMk cId="2570297063" sldId="424"/>
            <ac:graphicFrameMk id="8" creationId="{621EC786-5AAA-5115-54EF-B81BF4B205DB}"/>
          </ac:graphicFrameMkLst>
        </pc:graphicFrameChg>
        <pc:picChg chg="del">
          <ac:chgData name="Scott Adams" userId="70f272e8-1aad-441f-9f30-09e5355221d3" providerId="ADAL" clId="{24C1D24C-4BA5-4A45-8098-B7CB66FA9EAE}" dt="2023-08-18T20:57:29.477" v="80" actId="478"/>
          <ac:picMkLst>
            <pc:docMk/>
            <pc:sldMk cId="2570297063" sldId="424"/>
            <ac:picMk id="5" creationId="{937F9A11-70D3-4FD3-218D-3B0F66FFFA09}"/>
          </ac:picMkLst>
        </pc:picChg>
        <pc:picChg chg="add del mod">
          <ac:chgData name="Scott Adams" userId="70f272e8-1aad-441f-9f30-09e5355221d3" providerId="ADAL" clId="{24C1D24C-4BA5-4A45-8098-B7CB66FA9EAE}" dt="2023-08-21T19:33:56.034" v="119" actId="478"/>
          <ac:picMkLst>
            <pc:docMk/>
            <pc:sldMk cId="2570297063" sldId="424"/>
            <ac:picMk id="7" creationId="{8FFD9ECC-E6B0-E8B5-08D8-DBFF16D9A4A7}"/>
          </ac:picMkLst>
        </pc:picChg>
        <pc:picChg chg="add mod">
          <ac:chgData name="Scott Adams" userId="70f272e8-1aad-441f-9f30-09e5355221d3" providerId="ADAL" clId="{24C1D24C-4BA5-4A45-8098-B7CB66FA9EAE}" dt="2023-08-21T19:34:02.157" v="143" actId="1035"/>
          <ac:picMkLst>
            <pc:docMk/>
            <pc:sldMk cId="2570297063" sldId="424"/>
            <ac:picMk id="9" creationId="{91D14DEF-7658-D5D1-B239-1B3D6D3626E7}"/>
          </ac:picMkLst>
        </pc:picChg>
      </pc:sldChg>
      <pc:sldChg chg="addSp delSp modSp mod">
        <pc:chgData name="Scott Adams" userId="70f272e8-1aad-441f-9f30-09e5355221d3" providerId="ADAL" clId="{24C1D24C-4BA5-4A45-8098-B7CB66FA9EAE}" dt="2023-08-23T14:04:24.341" v="176" actId="692"/>
        <pc:sldMkLst>
          <pc:docMk/>
          <pc:sldMk cId="3911979231" sldId="435"/>
        </pc:sldMkLst>
        <pc:spChg chg="add del mod">
          <ac:chgData name="Scott Adams" userId="70f272e8-1aad-441f-9f30-09e5355221d3" providerId="ADAL" clId="{24C1D24C-4BA5-4A45-8098-B7CB66FA9EAE}" dt="2023-08-23T14:02:43.627" v="159" actId="478"/>
          <ac:spMkLst>
            <pc:docMk/>
            <pc:sldMk cId="3911979231" sldId="435"/>
            <ac:spMk id="4" creationId="{65FE4952-DE0A-6F64-A9D7-5420460A0EAA}"/>
          </ac:spMkLst>
        </pc:spChg>
        <pc:spChg chg="add mod">
          <ac:chgData name="Scott Adams" userId="70f272e8-1aad-441f-9f30-09e5355221d3" providerId="ADAL" clId="{24C1D24C-4BA5-4A45-8098-B7CB66FA9EAE}" dt="2023-08-23T14:04:24.341" v="176" actId="692"/>
          <ac:spMkLst>
            <pc:docMk/>
            <pc:sldMk cId="3911979231" sldId="435"/>
            <ac:spMk id="5" creationId="{AD96631D-14F4-C77B-181A-DEA69277EB05}"/>
          </ac:spMkLst>
        </pc:spChg>
        <pc:graphicFrameChg chg="add del mod">
          <ac:chgData name="Scott Adams" userId="70f272e8-1aad-441f-9f30-09e5355221d3" providerId="ADAL" clId="{24C1D24C-4BA5-4A45-8098-B7CB66FA9EAE}" dt="2023-08-21T19:19:36.961" v="97"/>
          <ac:graphicFrameMkLst>
            <pc:docMk/>
            <pc:sldMk cId="3911979231" sldId="435"/>
            <ac:graphicFrameMk id="5" creationId="{A56889D8-A522-7502-13CA-272371874897}"/>
          </ac:graphicFrameMkLst>
        </pc:graphicFrameChg>
        <pc:picChg chg="del">
          <ac:chgData name="Scott Adams" userId="70f272e8-1aad-441f-9f30-09e5355221d3" providerId="ADAL" clId="{24C1D24C-4BA5-4A45-8098-B7CB66FA9EAE}" dt="2023-08-21T19:19:46.205" v="100" actId="478"/>
          <ac:picMkLst>
            <pc:docMk/>
            <pc:sldMk cId="3911979231" sldId="435"/>
            <ac:picMk id="4" creationId="{AEB6162A-676C-DEB4-B7B3-4C57D7BE7910}"/>
          </ac:picMkLst>
        </pc:picChg>
        <pc:picChg chg="add mod">
          <ac:chgData name="Scott Adams" userId="70f272e8-1aad-441f-9f30-09e5355221d3" providerId="ADAL" clId="{24C1D24C-4BA5-4A45-8098-B7CB66FA9EAE}" dt="2023-08-23T14:02:34.819" v="156" actId="1076"/>
          <ac:picMkLst>
            <pc:docMk/>
            <pc:sldMk cId="3911979231" sldId="435"/>
            <ac:picMk id="6" creationId="{5432B69B-8C40-6EC0-D81F-599A64B7475F}"/>
          </ac:picMkLst>
        </pc:picChg>
      </pc:sldChg>
      <pc:sldChg chg="addSp delSp modSp mod">
        <pc:chgData name="Scott Adams" userId="70f272e8-1aad-441f-9f30-09e5355221d3" providerId="ADAL" clId="{24C1D24C-4BA5-4A45-8098-B7CB66FA9EAE}" dt="2023-09-13T14:33:31.332" v="3494" actId="478"/>
        <pc:sldMkLst>
          <pc:docMk/>
          <pc:sldMk cId="4079628369" sldId="437"/>
        </pc:sldMkLst>
        <pc:spChg chg="mod">
          <ac:chgData name="Scott Adams" userId="70f272e8-1aad-441f-9f30-09e5355221d3" providerId="ADAL" clId="{24C1D24C-4BA5-4A45-8098-B7CB66FA9EAE}" dt="2023-09-11T21:20:50.283" v="372" actId="1076"/>
          <ac:spMkLst>
            <pc:docMk/>
            <pc:sldMk cId="4079628369" sldId="437"/>
            <ac:spMk id="8" creationId="{3941EA32-5E87-E103-16B5-E1C4BAF2AE72}"/>
          </ac:spMkLst>
        </pc:spChg>
        <pc:spChg chg="add del mod">
          <ac:chgData name="Scott Adams" userId="70f272e8-1aad-441f-9f30-09e5355221d3" providerId="ADAL" clId="{24C1D24C-4BA5-4A45-8098-B7CB66FA9EAE}" dt="2023-09-11T21:21:24.433" v="377" actId="478"/>
          <ac:spMkLst>
            <pc:docMk/>
            <pc:sldMk cId="4079628369" sldId="437"/>
            <ac:spMk id="9" creationId="{3C6BEAFA-94EE-39AB-CF20-567BB5DEEF43}"/>
          </ac:spMkLst>
        </pc:spChg>
        <pc:grpChg chg="add del mod">
          <ac:chgData name="Scott Adams" userId="70f272e8-1aad-441f-9f30-09e5355221d3" providerId="ADAL" clId="{24C1D24C-4BA5-4A45-8098-B7CB66FA9EAE}" dt="2023-09-11T21:20:52.349" v="373" actId="478"/>
          <ac:grpSpMkLst>
            <pc:docMk/>
            <pc:sldMk cId="4079628369" sldId="437"/>
            <ac:grpSpMk id="6" creationId="{8BBB77E5-6779-2511-5CF9-F5BE92A24B94}"/>
          </ac:grpSpMkLst>
        </pc:grpChg>
        <pc:picChg chg="add del mod">
          <ac:chgData name="Scott Adams" userId="70f272e8-1aad-441f-9f30-09e5355221d3" providerId="ADAL" clId="{24C1D24C-4BA5-4A45-8098-B7CB66FA9EAE}" dt="2023-09-13T14:33:31.332" v="3494" actId="478"/>
          <ac:picMkLst>
            <pc:docMk/>
            <pc:sldMk cId="4079628369" sldId="437"/>
            <ac:picMk id="5" creationId="{3250CE2D-0359-C25D-0C76-553AA16790CD}"/>
          </ac:picMkLst>
        </pc:picChg>
        <pc:picChg chg="mod">
          <ac:chgData name="Scott Adams" userId="70f272e8-1aad-441f-9f30-09e5355221d3" providerId="ADAL" clId="{24C1D24C-4BA5-4A45-8098-B7CB66FA9EAE}" dt="2023-09-11T21:20:41.969" v="371" actId="1076"/>
          <ac:picMkLst>
            <pc:docMk/>
            <pc:sldMk cId="4079628369" sldId="437"/>
            <ac:picMk id="7" creationId="{A0924A41-5F57-90DB-AD1C-A666B2B5C54A}"/>
          </ac:picMkLst>
        </pc:picChg>
      </pc:sldChg>
      <pc:sldChg chg="modSp mod">
        <pc:chgData name="Scott Adams" userId="70f272e8-1aad-441f-9f30-09e5355221d3" providerId="ADAL" clId="{24C1D24C-4BA5-4A45-8098-B7CB66FA9EAE}" dt="2023-08-18T20:58:02.895" v="95" actId="13926"/>
        <pc:sldMkLst>
          <pc:docMk/>
          <pc:sldMk cId="3247005261" sldId="438"/>
        </pc:sldMkLst>
        <pc:spChg chg="mod">
          <ac:chgData name="Scott Adams" userId="70f272e8-1aad-441f-9f30-09e5355221d3" providerId="ADAL" clId="{24C1D24C-4BA5-4A45-8098-B7CB66FA9EAE}" dt="2023-08-18T20:58:02.895" v="95" actId="13926"/>
          <ac:spMkLst>
            <pc:docMk/>
            <pc:sldMk cId="3247005261" sldId="438"/>
            <ac:spMk id="3" creationId="{99AD99C1-2BA6-3BB7-3B3A-500FE6B3CBBA}"/>
          </ac:spMkLst>
        </pc:spChg>
      </pc:sldChg>
      <pc:sldChg chg="modNotesTx">
        <pc:chgData name="Scott Adams" userId="70f272e8-1aad-441f-9f30-09e5355221d3" providerId="ADAL" clId="{24C1D24C-4BA5-4A45-8098-B7CB66FA9EAE}" dt="2023-09-13T14:24:07.149" v="2948" actId="20577"/>
        <pc:sldMkLst>
          <pc:docMk/>
          <pc:sldMk cId="3162032074" sldId="440"/>
        </pc:sldMkLst>
      </pc:sldChg>
      <pc:sldChg chg="ord">
        <pc:chgData name="Scott Adams" userId="70f272e8-1aad-441f-9f30-09e5355221d3" providerId="ADAL" clId="{24C1D24C-4BA5-4A45-8098-B7CB66FA9EAE}" dt="2023-09-12T16:56:03.714" v="646"/>
        <pc:sldMkLst>
          <pc:docMk/>
          <pc:sldMk cId="2828562806" sldId="442"/>
        </pc:sldMkLst>
      </pc:sldChg>
      <pc:sldChg chg="addSp delSp modSp new mod ord">
        <pc:chgData name="Scott Adams" userId="70f272e8-1aad-441f-9f30-09e5355221d3" providerId="ADAL" clId="{24C1D24C-4BA5-4A45-8098-B7CB66FA9EAE}" dt="2023-09-12T16:56:11.500" v="648"/>
        <pc:sldMkLst>
          <pc:docMk/>
          <pc:sldMk cId="489088360" sldId="443"/>
        </pc:sldMkLst>
        <pc:spChg chg="add mod">
          <ac:chgData name="Scott Adams" userId="70f272e8-1aad-441f-9f30-09e5355221d3" providerId="ADAL" clId="{24C1D24C-4BA5-4A45-8098-B7CB66FA9EAE}" dt="2023-08-23T14:07:27.526" v="188" actId="14100"/>
          <ac:spMkLst>
            <pc:docMk/>
            <pc:sldMk cId="489088360" sldId="443"/>
            <ac:spMk id="3" creationId="{BD528910-9A73-5A0D-3315-14CCAA07D129}"/>
          </ac:spMkLst>
        </pc:spChg>
        <pc:graphicFrameChg chg="add del mod">
          <ac:chgData name="Scott Adams" userId="70f272e8-1aad-441f-9f30-09e5355221d3" providerId="ADAL" clId="{24C1D24C-4BA5-4A45-8098-B7CB66FA9EAE}" dt="2023-08-21T19:21:28.680" v="112"/>
          <ac:graphicFrameMkLst>
            <pc:docMk/>
            <pc:sldMk cId="489088360" sldId="443"/>
            <ac:graphicFrameMk id="3" creationId="{BF548532-A53B-7BEC-7FF1-3D7ED72BC007}"/>
          </ac:graphicFrameMkLst>
        </pc:graphicFrameChg>
        <pc:picChg chg="add mod">
          <ac:chgData name="Scott Adams" userId="70f272e8-1aad-441f-9f30-09e5355221d3" providerId="ADAL" clId="{24C1D24C-4BA5-4A45-8098-B7CB66FA9EAE}" dt="2023-08-21T19:21:33.162" v="114" actId="1076"/>
          <ac:picMkLst>
            <pc:docMk/>
            <pc:sldMk cId="489088360" sldId="443"/>
            <ac:picMk id="4" creationId="{CE0EE152-9F0B-1B46-790E-80F77EFB7A2C}"/>
          </ac:picMkLst>
        </pc:picChg>
      </pc:sldChg>
      <pc:sldChg chg="addSp delSp modSp new mod ord">
        <pc:chgData name="Scott Adams" userId="70f272e8-1aad-441f-9f30-09e5355221d3" providerId="ADAL" clId="{24C1D24C-4BA5-4A45-8098-B7CB66FA9EAE}" dt="2023-09-12T16:56:13.692" v="650"/>
        <pc:sldMkLst>
          <pc:docMk/>
          <pc:sldMk cId="725995210" sldId="444"/>
        </pc:sldMkLst>
        <pc:spChg chg="mod">
          <ac:chgData name="Scott Adams" userId="70f272e8-1aad-441f-9f30-09e5355221d3" providerId="ADAL" clId="{24C1D24C-4BA5-4A45-8098-B7CB66FA9EAE}" dt="2023-08-23T14:00:38.157" v="145"/>
          <ac:spMkLst>
            <pc:docMk/>
            <pc:sldMk cId="725995210" sldId="444"/>
            <ac:spMk id="2" creationId="{8E7B6EE0-F31C-5A2B-CCEF-2C817D5A5283}"/>
          </ac:spMkLst>
        </pc:spChg>
        <pc:spChg chg="add del">
          <ac:chgData name="Scott Adams" userId="70f272e8-1aad-441f-9f30-09e5355221d3" providerId="ADAL" clId="{24C1D24C-4BA5-4A45-8098-B7CB66FA9EAE}" dt="2023-08-23T14:01:32.526" v="153" actId="478"/>
          <ac:spMkLst>
            <pc:docMk/>
            <pc:sldMk cId="725995210" sldId="444"/>
            <ac:spMk id="3" creationId="{78891798-7EB2-AE68-4B42-D4AA12288727}"/>
          </ac:spMkLst>
        </pc:spChg>
        <pc:spChg chg="add del mod">
          <ac:chgData name="Scott Adams" userId="70f272e8-1aad-441f-9f30-09e5355221d3" providerId="ADAL" clId="{24C1D24C-4BA5-4A45-8098-B7CB66FA9EAE}" dt="2023-08-23T14:05:36.819" v="178" actId="478"/>
          <ac:spMkLst>
            <pc:docMk/>
            <pc:sldMk cId="725995210" sldId="444"/>
            <ac:spMk id="7" creationId="{C280E803-690C-3613-47D5-9623DDECC480}"/>
          </ac:spMkLst>
        </pc:spChg>
        <pc:spChg chg="add mod">
          <ac:chgData name="Scott Adams" userId="70f272e8-1aad-441f-9f30-09e5355221d3" providerId="ADAL" clId="{24C1D24C-4BA5-4A45-8098-B7CB66FA9EAE}" dt="2023-08-23T14:05:49.801" v="181" actId="14100"/>
          <ac:spMkLst>
            <pc:docMk/>
            <pc:sldMk cId="725995210" sldId="444"/>
            <ac:spMk id="8" creationId="{0C358675-E0AF-B319-955C-0B26BBB0FB2C}"/>
          </ac:spMkLst>
        </pc:spChg>
        <pc:spChg chg="add mod">
          <ac:chgData name="Scott Adams" userId="70f272e8-1aad-441f-9f30-09e5355221d3" providerId="ADAL" clId="{24C1D24C-4BA5-4A45-8098-B7CB66FA9EAE}" dt="2023-08-23T14:06:03.107" v="184" actId="14100"/>
          <ac:spMkLst>
            <pc:docMk/>
            <pc:sldMk cId="725995210" sldId="444"/>
            <ac:spMk id="9" creationId="{51AA1B41-3A59-389C-3663-FE613A23D42D}"/>
          </ac:spMkLst>
        </pc:spChg>
        <pc:graphicFrameChg chg="add del mod">
          <ac:chgData name="Scott Adams" userId="70f272e8-1aad-441f-9f30-09e5355221d3" providerId="ADAL" clId="{24C1D24C-4BA5-4A45-8098-B7CB66FA9EAE}" dt="2023-08-23T14:01:27.068" v="151"/>
          <ac:graphicFrameMkLst>
            <pc:docMk/>
            <pc:sldMk cId="725995210" sldId="444"/>
            <ac:graphicFrameMk id="5" creationId="{BF058217-0124-BCFB-9576-88B804B13C12}"/>
          </ac:graphicFrameMkLst>
        </pc:graphicFrameChg>
        <pc:picChg chg="add">
          <ac:chgData name="Scott Adams" userId="70f272e8-1aad-441f-9f30-09e5355221d3" providerId="ADAL" clId="{24C1D24C-4BA5-4A45-8098-B7CB66FA9EAE}" dt="2023-08-23T14:01:27.090" v="152"/>
          <ac:picMkLst>
            <pc:docMk/>
            <pc:sldMk cId="725995210" sldId="444"/>
            <ac:picMk id="6" creationId="{A9D24432-D166-BBA6-13FA-46779485C374}"/>
          </ac:picMkLst>
        </pc:picChg>
      </pc:sldChg>
      <pc:sldChg chg="addSp delSp modSp new mod">
        <pc:chgData name="Scott Adams" userId="70f272e8-1aad-441f-9f30-09e5355221d3" providerId="ADAL" clId="{24C1D24C-4BA5-4A45-8098-B7CB66FA9EAE}" dt="2023-09-14T14:02:45.075" v="4426" actId="1076"/>
        <pc:sldMkLst>
          <pc:docMk/>
          <pc:sldMk cId="1509659070" sldId="445"/>
        </pc:sldMkLst>
        <pc:spChg chg="mod">
          <ac:chgData name="Scott Adams" userId="70f272e8-1aad-441f-9f30-09e5355221d3" providerId="ADAL" clId="{24C1D24C-4BA5-4A45-8098-B7CB66FA9EAE}" dt="2023-09-13T18:59:22.291" v="4009" actId="20577"/>
          <ac:spMkLst>
            <pc:docMk/>
            <pc:sldMk cId="1509659070" sldId="445"/>
            <ac:spMk id="2" creationId="{0416E60B-2E82-3CA1-F1EA-42EC9BF935AF}"/>
          </ac:spMkLst>
        </pc:spChg>
        <pc:spChg chg="del">
          <ac:chgData name="Scott Adams" userId="70f272e8-1aad-441f-9f30-09e5355221d3" providerId="ADAL" clId="{24C1D24C-4BA5-4A45-8098-B7CB66FA9EAE}" dt="2023-09-11T21:21:46.682" v="387" actId="478"/>
          <ac:spMkLst>
            <pc:docMk/>
            <pc:sldMk cId="1509659070" sldId="445"/>
            <ac:spMk id="3" creationId="{8363186A-1E62-6BF0-DCCA-1E4C515190AB}"/>
          </ac:spMkLst>
        </pc:spChg>
        <pc:spChg chg="add mod">
          <ac:chgData name="Scott Adams" userId="70f272e8-1aad-441f-9f30-09e5355221d3" providerId="ADAL" clId="{24C1D24C-4BA5-4A45-8098-B7CB66FA9EAE}" dt="2023-09-13T19:00:57.149" v="4026" actId="1038"/>
          <ac:spMkLst>
            <pc:docMk/>
            <pc:sldMk cId="1509659070" sldId="445"/>
            <ac:spMk id="3" creationId="{EFBB7250-39D8-B6DE-FC38-8AB0474DD9C6}"/>
          </ac:spMkLst>
        </pc:spChg>
        <pc:spChg chg="add mod">
          <ac:chgData name="Scott Adams" userId="70f272e8-1aad-441f-9f30-09e5355221d3" providerId="ADAL" clId="{24C1D24C-4BA5-4A45-8098-B7CB66FA9EAE}" dt="2023-09-13T19:08:17.568" v="4298" actId="1076"/>
          <ac:spMkLst>
            <pc:docMk/>
            <pc:sldMk cId="1509659070" sldId="445"/>
            <ac:spMk id="6" creationId="{E24ADB49-39B5-1674-815F-ECBC661726FE}"/>
          </ac:spMkLst>
        </pc:spChg>
        <pc:spChg chg="add mod">
          <ac:chgData name="Scott Adams" userId="70f272e8-1aad-441f-9f30-09e5355221d3" providerId="ADAL" clId="{24C1D24C-4BA5-4A45-8098-B7CB66FA9EAE}" dt="2023-09-13T18:57:40.285" v="3858" actId="1038"/>
          <ac:spMkLst>
            <pc:docMk/>
            <pc:sldMk cId="1509659070" sldId="445"/>
            <ac:spMk id="10" creationId="{CA1AF902-C020-AC53-3002-EE584A0683CE}"/>
          </ac:spMkLst>
        </pc:spChg>
        <pc:spChg chg="add mod">
          <ac:chgData name="Scott Adams" userId="70f272e8-1aad-441f-9f30-09e5355221d3" providerId="ADAL" clId="{24C1D24C-4BA5-4A45-8098-B7CB66FA9EAE}" dt="2023-09-13T18:57:40.285" v="3858" actId="1038"/>
          <ac:spMkLst>
            <pc:docMk/>
            <pc:sldMk cId="1509659070" sldId="445"/>
            <ac:spMk id="11" creationId="{F87F096F-6829-F928-E7E3-DBA5A3EDB846}"/>
          </ac:spMkLst>
        </pc:spChg>
        <pc:spChg chg="add mod">
          <ac:chgData name="Scott Adams" userId="70f272e8-1aad-441f-9f30-09e5355221d3" providerId="ADAL" clId="{24C1D24C-4BA5-4A45-8098-B7CB66FA9EAE}" dt="2023-09-14T14:02:25.811" v="4412" actId="113"/>
          <ac:spMkLst>
            <pc:docMk/>
            <pc:sldMk cId="1509659070" sldId="445"/>
            <ac:spMk id="18" creationId="{D47B91BD-F8F8-5988-FAF9-F2B07DCF328A}"/>
          </ac:spMkLst>
        </pc:spChg>
        <pc:spChg chg="add mod">
          <ac:chgData name="Scott Adams" userId="70f272e8-1aad-441f-9f30-09e5355221d3" providerId="ADAL" clId="{24C1D24C-4BA5-4A45-8098-B7CB66FA9EAE}" dt="2023-09-14T14:01:51.633" v="4407" actId="113"/>
          <ac:spMkLst>
            <pc:docMk/>
            <pc:sldMk cId="1509659070" sldId="445"/>
            <ac:spMk id="22" creationId="{60DF6328-A6EC-59C9-86CC-2B69D8855DEB}"/>
          </ac:spMkLst>
        </pc:spChg>
        <pc:spChg chg="add mod">
          <ac:chgData name="Scott Adams" userId="70f272e8-1aad-441f-9f30-09e5355221d3" providerId="ADAL" clId="{24C1D24C-4BA5-4A45-8098-B7CB66FA9EAE}" dt="2023-09-14T14:01:53.083" v="4408" actId="113"/>
          <ac:spMkLst>
            <pc:docMk/>
            <pc:sldMk cId="1509659070" sldId="445"/>
            <ac:spMk id="23" creationId="{D454085B-72FA-94AE-7542-EB2DD2709D3D}"/>
          </ac:spMkLst>
        </pc:spChg>
        <pc:spChg chg="add mod">
          <ac:chgData name="Scott Adams" userId="70f272e8-1aad-441f-9f30-09e5355221d3" providerId="ADAL" clId="{24C1D24C-4BA5-4A45-8098-B7CB66FA9EAE}" dt="2023-09-14T14:02:45.075" v="4426" actId="1076"/>
          <ac:spMkLst>
            <pc:docMk/>
            <pc:sldMk cId="1509659070" sldId="445"/>
            <ac:spMk id="24" creationId="{EEBA62BC-B465-A200-10E5-20E4BEDFEF01}"/>
          </ac:spMkLst>
        </pc:spChg>
        <pc:spChg chg="add mod">
          <ac:chgData name="Scott Adams" userId="70f272e8-1aad-441f-9f30-09e5355221d3" providerId="ADAL" clId="{24C1D24C-4BA5-4A45-8098-B7CB66FA9EAE}" dt="2023-09-14T14:01:54.842" v="4409" actId="113"/>
          <ac:spMkLst>
            <pc:docMk/>
            <pc:sldMk cId="1509659070" sldId="445"/>
            <ac:spMk id="25" creationId="{88E929CE-9E6C-0F41-0285-E1BCDA3A0DF2}"/>
          </ac:spMkLst>
        </pc:spChg>
        <pc:spChg chg="add mod">
          <ac:chgData name="Scott Adams" userId="70f272e8-1aad-441f-9f30-09e5355221d3" providerId="ADAL" clId="{24C1D24C-4BA5-4A45-8098-B7CB66FA9EAE}" dt="2023-09-14T14:01:56.587" v="4410" actId="113"/>
          <ac:spMkLst>
            <pc:docMk/>
            <pc:sldMk cId="1509659070" sldId="445"/>
            <ac:spMk id="26" creationId="{48595FD5-091E-9540-70BE-4D81D9A8CE33}"/>
          </ac:spMkLst>
        </pc:spChg>
        <pc:spChg chg="add mod">
          <ac:chgData name="Scott Adams" userId="70f272e8-1aad-441f-9f30-09e5355221d3" providerId="ADAL" clId="{24C1D24C-4BA5-4A45-8098-B7CB66FA9EAE}" dt="2023-09-14T14:01:47.390" v="4406" actId="1076"/>
          <ac:spMkLst>
            <pc:docMk/>
            <pc:sldMk cId="1509659070" sldId="445"/>
            <ac:spMk id="28" creationId="{90CF7F7E-A530-D324-0023-42E42942E37D}"/>
          </ac:spMkLst>
        </pc:spChg>
        <pc:picChg chg="add mod">
          <ac:chgData name="Scott Adams" userId="70f272e8-1aad-441f-9f30-09e5355221d3" providerId="ADAL" clId="{24C1D24C-4BA5-4A45-8098-B7CB66FA9EAE}" dt="2023-09-13T18:57:40.285" v="3858" actId="1038"/>
          <ac:picMkLst>
            <pc:docMk/>
            <pc:sldMk cId="1509659070" sldId="445"/>
            <ac:picMk id="5" creationId="{6C91030C-E198-EDD6-D250-B53F79B505DA}"/>
          </ac:picMkLst>
        </pc:picChg>
        <pc:picChg chg="add mod">
          <ac:chgData name="Scott Adams" userId="70f272e8-1aad-441f-9f30-09e5355221d3" providerId="ADAL" clId="{24C1D24C-4BA5-4A45-8098-B7CB66FA9EAE}" dt="2023-09-13T18:57:40.285" v="3858" actId="1038"/>
          <ac:picMkLst>
            <pc:docMk/>
            <pc:sldMk cId="1509659070" sldId="445"/>
            <ac:picMk id="7" creationId="{D28E29F7-06CA-3756-116A-DF1BAA49FD59}"/>
          </ac:picMkLst>
        </pc:picChg>
        <pc:picChg chg="add mod">
          <ac:chgData name="Scott Adams" userId="70f272e8-1aad-441f-9f30-09e5355221d3" providerId="ADAL" clId="{24C1D24C-4BA5-4A45-8098-B7CB66FA9EAE}" dt="2023-09-13T18:57:40.285" v="3858" actId="1038"/>
          <ac:picMkLst>
            <pc:docMk/>
            <pc:sldMk cId="1509659070" sldId="445"/>
            <ac:picMk id="9" creationId="{97C05C37-BD63-381D-E540-15AE30E93C68}"/>
          </ac:picMkLst>
        </pc:picChg>
        <pc:picChg chg="add mod">
          <ac:chgData name="Scott Adams" userId="70f272e8-1aad-441f-9f30-09e5355221d3" providerId="ADAL" clId="{24C1D24C-4BA5-4A45-8098-B7CB66FA9EAE}" dt="2023-09-13T19:07:15.276" v="4291" actId="1076"/>
          <ac:picMkLst>
            <pc:docMk/>
            <pc:sldMk cId="1509659070" sldId="445"/>
            <ac:picMk id="16" creationId="{FCA21D58-9590-5974-F343-3C7930A4CA4F}"/>
          </ac:picMkLst>
        </pc:picChg>
        <pc:picChg chg="add del mod">
          <ac:chgData name="Scott Adams" userId="70f272e8-1aad-441f-9f30-09e5355221d3" providerId="ADAL" clId="{24C1D24C-4BA5-4A45-8098-B7CB66FA9EAE}" dt="2023-09-14T13:59:20.117" v="4344" actId="478"/>
          <ac:picMkLst>
            <pc:docMk/>
            <pc:sldMk cId="1509659070" sldId="445"/>
            <ac:picMk id="21" creationId="{470D41BA-5CF5-2284-1AA3-121D9FC99DA6}"/>
          </ac:picMkLst>
        </pc:picChg>
        <pc:picChg chg="add del mod">
          <ac:chgData name="Scott Adams" userId="70f272e8-1aad-441f-9f30-09e5355221d3" providerId="ADAL" clId="{24C1D24C-4BA5-4A45-8098-B7CB66FA9EAE}" dt="2023-09-14T14:00:43.049" v="4364" actId="478"/>
          <ac:picMkLst>
            <pc:docMk/>
            <pc:sldMk cId="1509659070" sldId="445"/>
            <ac:picMk id="27" creationId="{38DA4C7F-35AD-E17B-3543-091A2EA9FA0B}"/>
          </ac:picMkLst>
        </pc:picChg>
        <pc:picChg chg="add del mod">
          <ac:chgData name="Scott Adams" userId="70f272e8-1aad-441f-9f30-09e5355221d3" providerId="ADAL" clId="{24C1D24C-4BA5-4A45-8098-B7CB66FA9EAE}" dt="2023-09-11T21:22:39.548" v="392" actId="478"/>
          <ac:picMkLst>
            <pc:docMk/>
            <pc:sldMk cId="1509659070" sldId="445"/>
            <ac:picMk id="1026" creationId="{C8ABCB3C-74DD-A88B-449D-129B473C2656}"/>
          </ac:picMkLst>
        </pc:picChg>
        <pc:picChg chg="add mod">
          <ac:chgData name="Scott Adams" userId="70f272e8-1aad-441f-9f30-09e5355221d3" providerId="ADAL" clId="{24C1D24C-4BA5-4A45-8098-B7CB66FA9EAE}" dt="2023-09-13T18:57:40.285" v="3858" actId="1038"/>
          <ac:picMkLst>
            <pc:docMk/>
            <pc:sldMk cId="1509659070" sldId="445"/>
            <ac:picMk id="1028" creationId="{85A32B9E-2DD0-EB3E-DACC-90C497AD8CB9}"/>
          </ac:picMkLst>
        </pc:picChg>
        <pc:picChg chg="add mod">
          <ac:chgData name="Scott Adams" userId="70f272e8-1aad-441f-9f30-09e5355221d3" providerId="ADAL" clId="{24C1D24C-4BA5-4A45-8098-B7CB66FA9EAE}" dt="2023-09-13T18:57:40.285" v="3858" actId="1038"/>
          <ac:picMkLst>
            <pc:docMk/>
            <pc:sldMk cId="1509659070" sldId="445"/>
            <ac:picMk id="1030" creationId="{EEBE14B0-4169-EE6C-54EB-B61E4BD67FCE}"/>
          </ac:picMkLst>
        </pc:picChg>
        <pc:picChg chg="add mod">
          <ac:chgData name="Scott Adams" userId="70f272e8-1aad-441f-9f30-09e5355221d3" providerId="ADAL" clId="{24C1D24C-4BA5-4A45-8098-B7CB66FA9EAE}" dt="2023-09-13T18:57:40.285" v="3858" actId="1038"/>
          <ac:picMkLst>
            <pc:docMk/>
            <pc:sldMk cId="1509659070" sldId="445"/>
            <ac:picMk id="1032" creationId="{DD1A47FC-D187-4BEC-D903-B4FA88BBAD0F}"/>
          </ac:picMkLst>
        </pc:picChg>
        <pc:picChg chg="add mod">
          <ac:chgData name="Scott Adams" userId="70f272e8-1aad-441f-9f30-09e5355221d3" providerId="ADAL" clId="{24C1D24C-4BA5-4A45-8098-B7CB66FA9EAE}" dt="2023-09-13T18:57:48.951" v="3924" actId="1038"/>
          <ac:picMkLst>
            <pc:docMk/>
            <pc:sldMk cId="1509659070" sldId="445"/>
            <ac:picMk id="1034" creationId="{948CA115-060D-9D18-E001-776736C2F006}"/>
          </ac:picMkLst>
        </pc:picChg>
        <pc:picChg chg="add mod">
          <ac:chgData name="Scott Adams" userId="70f272e8-1aad-441f-9f30-09e5355221d3" providerId="ADAL" clId="{24C1D24C-4BA5-4A45-8098-B7CB66FA9EAE}" dt="2023-09-13T19:00:17.290" v="4020" actId="1076"/>
          <ac:picMkLst>
            <pc:docMk/>
            <pc:sldMk cId="1509659070" sldId="445"/>
            <ac:picMk id="1036" creationId="{92722DFA-360B-F7F4-B7F7-14B7ABDA09D4}"/>
          </ac:picMkLst>
        </pc:picChg>
        <pc:picChg chg="add mod">
          <ac:chgData name="Scott Adams" userId="70f272e8-1aad-441f-9f30-09e5355221d3" providerId="ADAL" clId="{24C1D24C-4BA5-4A45-8098-B7CB66FA9EAE}" dt="2023-09-13T18:57:48.951" v="3924" actId="1038"/>
          <ac:picMkLst>
            <pc:docMk/>
            <pc:sldMk cId="1509659070" sldId="445"/>
            <ac:picMk id="1038" creationId="{69B155E4-07A7-5A50-EAE2-72A99891CD92}"/>
          </ac:picMkLst>
        </pc:picChg>
        <pc:cxnChg chg="add del">
          <ac:chgData name="Scott Adams" userId="70f272e8-1aad-441f-9f30-09e5355221d3" providerId="ADAL" clId="{24C1D24C-4BA5-4A45-8098-B7CB66FA9EAE}" dt="2023-09-13T18:59:59.958" v="4017" actId="478"/>
          <ac:cxnSpMkLst>
            <pc:docMk/>
            <pc:sldMk cId="1509659070" sldId="445"/>
            <ac:cxnSpMk id="12" creationId="{7CA64E14-5CDF-923B-419E-753EEE655A2E}"/>
          </ac:cxnSpMkLst>
        </pc:cxnChg>
        <pc:cxnChg chg="add mod">
          <ac:chgData name="Scott Adams" userId="70f272e8-1aad-441f-9f30-09e5355221d3" providerId="ADAL" clId="{24C1D24C-4BA5-4A45-8098-B7CB66FA9EAE}" dt="2023-09-13T19:07:17.285" v="4292" actId="14100"/>
          <ac:cxnSpMkLst>
            <pc:docMk/>
            <pc:sldMk cId="1509659070" sldId="445"/>
            <ac:cxnSpMk id="13" creationId="{1329E294-1421-9192-892D-F54F4B656362}"/>
          </ac:cxnSpMkLst>
        </pc:cxnChg>
        <pc:cxnChg chg="add mod">
          <ac:chgData name="Scott Adams" userId="70f272e8-1aad-441f-9f30-09e5355221d3" providerId="ADAL" clId="{24C1D24C-4BA5-4A45-8098-B7CB66FA9EAE}" dt="2023-09-13T18:57:40.285" v="3858" actId="1038"/>
          <ac:cxnSpMkLst>
            <pc:docMk/>
            <pc:sldMk cId="1509659070" sldId="445"/>
            <ac:cxnSpMk id="14" creationId="{934330C4-8BFD-CC3E-EE42-587E0F67F072}"/>
          </ac:cxnSpMkLst>
        </pc:cxnChg>
        <pc:cxnChg chg="add mod">
          <ac:chgData name="Scott Adams" userId="70f272e8-1aad-441f-9f30-09e5355221d3" providerId="ADAL" clId="{24C1D24C-4BA5-4A45-8098-B7CB66FA9EAE}" dt="2023-09-13T19:00:23.489" v="4022" actId="1076"/>
          <ac:cxnSpMkLst>
            <pc:docMk/>
            <pc:sldMk cId="1509659070" sldId="445"/>
            <ac:cxnSpMk id="15" creationId="{83E78DCC-2BCC-A744-D7DD-AC7E6660ADE0}"/>
          </ac:cxnSpMkLst>
        </pc:cxnChg>
        <pc:cxnChg chg="add mod">
          <ac:chgData name="Scott Adams" userId="70f272e8-1aad-441f-9f30-09e5355221d3" providerId="ADAL" clId="{24C1D24C-4BA5-4A45-8098-B7CB66FA9EAE}" dt="2023-09-13T18:57:40.285" v="3858" actId="1038"/>
          <ac:cxnSpMkLst>
            <pc:docMk/>
            <pc:sldMk cId="1509659070" sldId="445"/>
            <ac:cxnSpMk id="17" creationId="{002B3DDA-4DFA-575D-40B4-8DC3CC480F20}"/>
          </ac:cxnSpMkLst>
        </pc:cxnChg>
        <pc:cxnChg chg="add mod">
          <ac:chgData name="Scott Adams" userId="70f272e8-1aad-441f-9f30-09e5355221d3" providerId="ADAL" clId="{24C1D24C-4BA5-4A45-8098-B7CB66FA9EAE}" dt="2023-09-13T18:57:40.285" v="3858" actId="1038"/>
          <ac:cxnSpMkLst>
            <pc:docMk/>
            <pc:sldMk cId="1509659070" sldId="445"/>
            <ac:cxnSpMk id="19" creationId="{00067972-4C01-120A-058C-B1BEB3E5A319}"/>
          </ac:cxnSpMkLst>
        </pc:cxnChg>
      </pc:sldChg>
      <pc:sldChg chg="addSp delSp modSp new mod modNotesTx">
        <pc:chgData name="Scott Adams" userId="70f272e8-1aad-441f-9f30-09e5355221d3" providerId="ADAL" clId="{24C1D24C-4BA5-4A45-8098-B7CB66FA9EAE}" dt="2023-09-13T14:23:02.017" v="2946" actId="20577"/>
        <pc:sldMkLst>
          <pc:docMk/>
          <pc:sldMk cId="312277182" sldId="446"/>
        </pc:sldMkLst>
        <pc:spChg chg="mod">
          <ac:chgData name="Scott Adams" userId="70f272e8-1aad-441f-9f30-09e5355221d3" providerId="ADAL" clId="{24C1D24C-4BA5-4A45-8098-B7CB66FA9EAE}" dt="2023-09-12T17:05:06.051" v="820" actId="255"/>
          <ac:spMkLst>
            <pc:docMk/>
            <pc:sldMk cId="312277182" sldId="446"/>
            <ac:spMk id="2" creationId="{36180259-ABDE-AF7A-2EA3-203D4EE91A16}"/>
          </ac:spMkLst>
        </pc:spChg>
        <pc:spChg chg="del">
          <ac:chgData name="Scott Adams" userId="70f272e8-1aad-441f-9f30-09e5355221d3" providerId="ADAL" clId="{24C1D24C-4BA5-4A45-8098-B7CB66FA9EAE}" dt="2023-09-12T17:04:21.099" v="810" actId="478"/>
          <ac:spMkLst>
            <pc:docMk/>
            <pc:sldMk cId="312277182" sldId="446"/>
            <ac:spMk id="3" creationId="{9CAF7CA5-7BAD-DEA1-CDE3-B8CE3A8E145D}"/>
          </ac:spMkLst>
        </pc:spChg>
        <pc:picChg chg="add mod">
          <ac:chgData name="Scott Adams" userId="70f272e8-1aad-441f-9f30-09e5355221d3" providerId="ADAL" clId="{24C1D24C-4BA5-4A45-8098-B7CB66FA9EAE}" dt="2023-09-13T14:19:13.366" v="2274" actId="14100"/>
          <ac:picMkLst>
            <pc:docMk/>
            <pc:sldMk cId="312277182" sldId="446"/>
            <ac:picMk id="6" creationId="{F97F27CD-A3CC-9169-0F83-433593E03957}"/>
          </ac:picMkLst>
        </pc:picChg>
      </pc:sldChg>
      <pc:sldChg chg="addSp delSp modSp new mod modNotesTx">
        <pc:chgData name="Scott Adams" userId="70f272e8-1aad-441f-9f30-09e5355221d3" providerId="ADAL" clId="{24C1D24C-4BA5-4A45-8098-B7CB66FA9EAE}" dt="2023-09-13T14:44:42.239" v="3782" actId="1036"/>
        <pc:sldMkLst>
          <pc:docMk/>
          <pc:sldMk cId="2874775145" sldId="447"/>
        </pc:sldMkLst>
        <pc:spChg chg="mod">
          <ac:chgData name="Scott Adams" userId="70f272e8-1aad-441f-9f30-09e5355221d3" providerId="ADAL" clId="{24C1D24C-4BA5-4A45-8098-B7CB66FA9EAE}" dt="2023-09-12T20:22:05.533" v="903" actId="20577"/>
          <ac:spMkLst>
            <pc:docMk/>
            <pc:sldMk cId="2874775145" sldId="447"/>
            <ac:spMk id="2" creationId="{A6DFCFCB-22D1-8AA5-2981-CDAFCCE7B957}"/>
          </ac:spMkLst>
        </pc:spChg>
        <pc:spChg chg="mod">
          <ac:chgData name="Scott Adams" userId="70f272e8-1aad-441f-9f30-09e5355221d3" providerId="ADAL" clId="{24C1D24C-4BA5-4A45-8098-B7CB66FA9EAE}" dt="2023-09-13T14:39:24.536" v="3635" actId="20577"/>
          <ac:spMkLst>
            <pc:docMk/>
            <pc:sldMk cId="2874775145" sldId="447"/>
            <ac:spMk id="3" creationId="{1493EB2B-3D5A-CD12-5084-DA2CFAE0F366}"/>
          </ac:spMkLst>
        </pc:spChg>
        <pc:spChg chg="add mod">
          <ac:chgData name="Scott Adams" userId="70f272e8-1aad-441f-9f30-09e5355221d3" providerId="ADAL" clId="{24C1D24C-4BA5-4A45-8098-B7CB66FA9EAE}" dt="2023-09-13T14:44:31.843" v="3746" actId="1038"/>
          <ac:spMkLst>
            <pc:docMk/>
            <pc:sldMk cId="2874775145" sldId="447"/>
            <ac:spMk id="11" creationId="{81EA7E40-5D98-B4B5-B41F-B7674AFABF4F}"/>
          </ac:spMkLst>
        </pc:spChg>
        <pc:spChg chg="add mod">
          <ac:chgData name="Scott Adams" userId="70f272e8-1aad-441f-9f30-09e5355221d3" providerId="ADAL" clId="{24C1D24C-4BA5-4A45-8098-B7CB66FA9EAE}" dt="2023-09-13T14:44:37.272" v="3777" actId="1038"/>
          <ac:spMkLst>
            <pc:docMk/>
            <pc:sldMk cId="2874775145" sldId="447"/>
            <ac:spMk id="12" creationId="{0127292B-8F1A-70E7-99FE-1A37DDECAA14}"/>
          </ac:spMkLst>
        </pc:spChg>
        <pc:picChg chg="add mod modCrop">
          <ac:chgData name="Scott Adams" userId="70f272e8-1aad-441f-9f30-09e5355221d3" providerId="ADAL" clId="{24C1D24C-4BA5-4A45-8098-B7CB66FA9EAE}" dt="2023-09-13T14:44:42.239" v="3782" actId="1036"/>
          <ac:picMkLst>
            <pc:docMk/>
            <pc:sldMk cId="2874775145" sldId="447"/>
            <ac:picMk id="6" creationId="{8D988F89-AAED-C10F-C95F-E27EB24D96D4}"/>
          </ac:picMkLst>
        </pc:picChg>
        <pc:picChg chg="add del mod">
          <ac:chgData name="Scott Adams" userId="70f272e8-1aad-441f-9f30-09e5355221d3" providerId="ADAL" clId="{24C1D24C-4BA5-4A45-8098-B7CB66FA9EAE}" dt="2023-09-12T20:35:18.410" v="1529" actId="478"/>
          <ac:picMkLst>
            <pc:docMk/>
            <pc:sldMk cId="2874775145" sldId="447"/>
            <ac:picMk id="8" creationId="{D2AFE835-C6F7-8575-CB73-FE4938A7C80B}"/>
          </ac:picMkLst>
        </pc:picChg>
        <pc:picChg chg="add del mod">
          <ac:chgData name="Scott Adams" userId="70f272e8-1aad-441f-9f30-09e5355221d3" providerId="ADAL" clId="{24C1D24C-4BA5-4A45-8098-B7CB66FA9EAE}" dt="2023-09-12T20:34:59.618" v="1526" actId="478"/>
          <ac:picMkLst>
            <pc:docMk/>
            <pc:sldMk cId="2874775145" sldId="447"/>
            <ac:picMk id="10" creationId="{0850A1CF-CBEC-FEEF-A751-76F35377C093}"/>
          </ac:picMkLst>
        </pc:picChg>
      </pc:sldChg>
      <pc:sldChg chg="addSp delSp modSp new mod modClrScheme chgLayout">
        <pc:chgData name="Scott Adams" userId="70f272e8-1aad-441f-9f30-09e5355221d3" providerId="ADAL" clId="{24C1D24C-4BA5-4A45-8098-B7CB66FA9EAE}" dt="2023-09-13T14:44:54.086" v="3783" actId="20577"/>
        <pc:sldMkLst>
          <pc:docMk/>
          <pc:sldMk cId="2340421655" sldId="448"/>
        </pc:sldMkLst>
        <pc:spChg chg="del mod ord">
          <ac:chgData name="Scott Adams" userId="70f272e8-1aad-441f-9f30-09e5355221d3" providerId="ADAL" clId="{24C1D24C-4BA5-4A45-8098-B7CB66FA9EAE}" dt="2023-09-13T14:24:51.087" v="2950" actId="700"/>
          <ac:spMkLst>
            <pc:docMk/>
            <pc:sldMk cId="2340421655" sldId="448"/>
            <ac:spMk id="2" creationId="{66457F26-0CA8-FED5-B847-5DA5BD7D3721}"/>
          </ac:spMkLst>
        </pc:spChg>
        <pc:spChg chg="del mod ord">
          <ac:chgData name="Scott Adams" userId="70f272e8-1aad-441f-9f30-09e5355221d3" providerId="ADAL" clId="{24C1D24C-4BA5-4A45-8098-B7CB66FA9EAE}" dt="2023-09-13T14:24:51.087" v="2950" actId="700"/>
          <ac:spMkLst>
            <pc:docMk/>
            <pc:sldMk cId="2340421655" sldId="448"/>
            <ac:spMk id="3" creationId="{FE0F0948-277C-AC2E-EE36-6198C84753BD}"/>
          </ac:spMkLst>
        </pc:spChg>
        <pc:spChg chg="mod ord">
          <ac:chgData name="Scott Adams" userId="70f272e8-1aad-441f-9f30-09e5355221d3" providerId="ADAL" clId="{24C1D24C-4BA5-4A45-8098-B7CB66FA9EAE}" dt="2023-09-13T14:24:51.087" v="2950" actId="700"/>
          <ac:spMkLst>
            <pc:docMk/>
            <pc:sldMk cId="2340421655" sldId="448"/>
            <ac:spMk id="4" creationId="{9D12988D-8601-75B2-891C-238498D46A71}"/>
          </ac:spMkLst>
        </pc:spChg>
        <pc:spChg chg="add mod ord">
          <ac:chgData name="Scott Adams" userId="70f272e8-1aad-441f-9f30-09e5355221d3" providerId="ADAL" clId="{24C1D24C-4BA5-4A45-8098-B7CB66FA9EAE}" dt="2023-09-13T14:25:01.329" v="2989" actId="20577"/>
          <ac:spMkLst>
            <pc:docMk/>
            <pc:sldMk cId="2340421655" sldId="448"/>
            <ac:spMk id="5" creationId="{483FF640-003E-19CB-633D-CCBDDAFF87F0}"/>
          </ac:spMkLst>
        </pc:spChg>
        <pc:spChg chg="add mod ord">
          <ac:chgData name="Scott Adams" userId="70f272e8-1aad-441f-9f30-09e5355221d3" providerId="ADAL" clId="{24C1D24C-4BA5-4A45-8098-B7CB66FA9EAE}" dt="2023-09-13T14:44:54.086" v="3783" actId="20577"/>
          <ac:spMkLst>
            <pc:docMk/>
            <pc:sldMk cId="2340421655" sldId="448"/>
            <ac:spMk id="6" creationId="{ACD986E5-8D53-1CAE-F592-9525B39F17D9}"/>
          </ac:spMkLst>
        </pc:spChg>
        <pc:picChg chg="add del">
          <ac:chgData name="Scott Adams" userId="70f272e8-1aad-441f-9f30-09e5355221d3" providerId="ADAL" clId="{24C1D24C-4BA5-4A45-8098-B7CB66FA9EAE}" dt="2023-09-13T14:26:47.136" v="3264" actId="478"/>
          <ac:picMkLst>
            <pc:docMk/>
            <pc:sldMk cId="2340421655" sldId="448"/>
            <ac:picMk id="8" creationId="{EEC7E096-529B-DC46-8F52-1767D30D17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8185798-C514-49EB-B8D0-8EAEBB638596}" type="datetimeFigureOut">
              <a:rPr lang="en-US" smtClean="0"/>
              <a:t>9/21/2023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1C90339-C889-4058-A53F-CC81CEB9CFB2}" type="slidenum">
              <a:rPr lang="en-US" smtClean="0"/>
              <a:t>‹#›</a:t>
            </a:fld>
            <a:endParaRPr lang="en-US"/>
          </a:p>
        </p:txBody>
      </p:sp>
    </p:spTree>
    <p:extLst>
      <p:ext uri="{BB962C8B-B14F-4D97-AF65-F5344CB8AC3E}">
        <p14:creationId xmlns:p14="http://schemas.microsoft.com/office/powerpoint/2010/main" val="275066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coming to the region (i.e. the MPO), but the Designated Recipient has to follow the agreed-upon allocation formula.</a:t>
            </a:r>
          </a:p>
        </p:txBody>
      </p:sp>
      <p:sp>
        <p:nvSpPr>
          <p:cNvPr id="4" name="Slide Number Placeholder 3"/>
          <p:cNvSpPr>
            <a:spLocks noGrp="1"/>
          </p:cNvSpPr>
          <p:nvPr>
            <p:ph type="sldNum" sz="quarter" idx="5"/>
          </p:nvPr>
        </p:nvSpPr>
        <p:spPr/>
        <p:txBody>
          <a:bodyPr/>
          <a:lstStyle/>
          <a:p>
            <a:fld id="{61C90339-C889-4058-A53F-CC81CEB9CFB2}" type="slidenum">
              <a:rPr lang="en-US" smtClean="0"/>
              <a:t>2</a:t>
            </a:fld>
            <a:endParaRPr lang="en-US"/>
          </a:p>
        </p:txBody>
      </p:sp>
    </p:spTree>
    <p:extLst>
      <p:ext uri="{BB962C8B-B14F-4D97-AF65-F5344CB8AC3E}">
        <p14:creationId xmlns:p14="http://schemas.microsoft.com/office/powerpoint/2010/main" val="191152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Book Antiqua" panose="02040602050305030304" pitchFamily="18" charset="0"/>
                <a:ea typeface="Calibri" panose="020F0502020204030204" pitchFamily="34" charset="0"/>
                <a:cs typeface="Times New Roman" panose="02020603050405020304" pitchFamily="18" charset="0"/>
              </a:rPr>
              <a:t>This was done because revenue miles for demand response service versus fixed route service is often calculated differently. Demand response revenue miles is calculated as soon as the vehicle leaves the bus yard to its first pick up. Fixed route service does not start calculating revenue miles until it goes into service at its first stop, until then this is considered deadhead miles.</a:t>
            </a:r>
            <a:endParaRPr lang="en-US" dirty="0"/>
          </a:p>
        </p:txBody>
      </p:sp>
      <p:sp>
        <p:nvSpPr>
          <p:cNvPr id="4" name="Slide Number Placeholder 3"/>
          <p:cNvSpPr>
            <a:spLocks noGrp="1"/>
          </p:cNvSpPr>
          <p:nvPr>
            <p:ph type="sldNum" sz="quarter" idx="5"/>
          </p:nvPr>
        </p:nvSpPr>
        <p:spPr/>
        <p:txBody>
          <a:bodyPr/>
          <a:lstStyle/>
          <a:p>
            <a:fld id="{61C90339-C889-4058-A53F-CC81CEB9CFB2}" type="slidenum">
              <a:rPr lang="en-US" smtClean="0"/>
              <a:t>4</a:t>
            </a:fld>
            <a:endParaRPr lang="en-US"/>
          </a:p>
        </p:txBody>
      </p:sp>
    </p:spTree>
    <p:extLst>
      <p:ext uri="{BB962C8B-B14F-4D97-AF65-F5344CB8AC3E}">
        <p14:creationId xmlns:p14="http://schemas.microsoft.com/office/powerpoint/2010/main" val="181307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small, light-blue geographies are U.S. Census Block Groups, which were used as the unit of analysis for updating the MPO/RPO Planning Area boundaries. The previous boundaries were drawn partly based on watersheds (see old boundary lines in southern Haywood County), but these did not align with any U.S. Census geographies (i.e. Census Tracts, Census Blocks, Census Block Groups), creating difficulties for demographic analysis needed.</a:t>
            </a:r>
          </a:p>
        </p:txBody>
      </p:sp>
      <p:sp>
        <p:nvSpPr>
          <p:cNvPr id="4" name="Slide Number Placeholder 3"/>
          <p:cNvSpPr>
            <a:spLocks noGrp="1"/>
          </p:cNvSpPr>
          <p:nvPr>
            <p:ph type="sldNum" sz="quarter" idx="5"/>
          </p:nvPr>
        </p:nvSpPr>
        <p:spPr/>
        <p:txBody>
          <a:bodyPr/>
          <a:lstStyle/>
          <a:p>
            <a:fld id="{61C90339-C889-4058-A53F-CC81CEB9CFB2}" type="slidenum">
              <a:rPr lang="en-US" smtClean="0"/>
              <a:t>9</a:t>
            </a:fld>
            <a:endParaRPr lang="en-US"/>
          </a:p>
        </p:txBody>
      </p:sp>
    </p:spTree>
    <p:extLst>
      <p:ext uri="{BB962C8B-B14F-4D97-AF65-F5344CB8AC3E}">
        <p14:creationId xmlns:p14="http://schemas.microsoft.com/office/powerpoint/2010/main" val="96436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Brevard Urbanized “Cluster” – term no longer used as of 2020 Census, all “Urbanized Areas” now</a:t>
            </a:r>
          </a:p>
        </p:txBody>
      </p:sp>
      <p:sp>
        <p:nvSpPr>
          <p:cNvPr id="4" name="Slide Number Placeholder 3"/>
          <p:cNvSpPr>
            <a:spLocks noGrp="1"/>
          </p:cNvSpPr>
          <p:nvPr>
            <p:ph type="sldNum" sz="quarter" idx="5"/>
          </p:nvPr>
        </p:nvSpPr>
        <p:spPr/>
        <p:txBody>
          <a:bodyPr/>
          <a:lstStyle/>
          <a:p>
            <a:fld id="{61C90339-C889-4058-A53F-CC81CEB9CFB2}" type="slidenum">
              <a:rPr lang="en-US" smtClean="0"/>
              <a:t>13</a:t>
            </a:fld>
            <a:endParaRPr lang="en-US"/>
          </a:p>
        </p:txBody>
      </p:sp>
    </p:spTree>
    <p:extLst>
      <p:ext uri="{BB962C8B-B14F-4D97-AF65-F5344CB8AC3E}">
        <p14:creationId xmlns:p14="http://schemas.microsoft.com/office/powerpoint/2010/main" val="229101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90339-C889-4058-A53F-CC81CEB9CFB2}" type="slidenum">
              <a:rPr lang="en-US" smtClean="0"/>
              <a:t>19</a:t>
            </a:fld>
            <a:endParaRPr lang="en-US"/>
          </a:p>
        </p:txBody>
      </p:sp>
    </p:spTree>
    <p:extLst>
      <p:ext uri="{BB962C8B-B14F-4D97-AF65-F5344CB8AC3E}">
        <p14:creationId xmlns:p14="http://schemas.microsoft.com/office/powerpoint/2010/main" val="291857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1/28/16 MPO Board Meeting: Transit 5307 Allocation and Eligibility Study; $56,482 PL funds, $14,120 local funds, total: $70,603</a:t>
            </a:r>
          </a:p>
        </p:txBody>
      </p:sp>
      <p:sp>
        <p:nvSpPr>
          <p:cNvPr id="4" name="Slide Number Placeholder 3"/>
          <p:cNvSpPr>
            <a:spLocks noGrp="1"/>
          </p:cNvSpPr>
          <p:nvPr>
            <p:ph type="sldNum" sz="quarter" idx="5"/>
          </p:nvPr>
        </p:nvSpPr>
        <p:spPr/>
        <p:txBody>
          <a:bodyPr/>
          <a:lstStyle/>
          <a:p>
            <a:fld id="{61C90339-C889-4058-A53F-CC81CEB9CFB2}" type="slidenum">
              <a:rPr lang="en-US" smtClean="0"/>
              <a:t>20</a:t>
            </a:fld>
            <a:endParaRPr lang="en-US"/>
          </a:p>
        </p:txBody>
      </p:sp>
    </p:spTree>
    <p:extLst>
      <p:ext uri="{BB962C8B-B14F-4D97-AF65-F5344CB8AC3E}">
        <p14:creationId xmlns:p14="http://schemas.microsoft.com/office/powerpoint/2010/main" val="31291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NCDOT transit funding programs</a:t>
            </a:r>
          </a:p>
          <a:p>
            <a:r>
              <a:rPr lang="en-US" dirty="0"/>
              <a:t>State Maintenance Assistance Program (SMAP)</a:t>
            </a:r>
          </a:p>
          <a:p>
            <a:r>
              <a:rPr lang="en-US" dirty="0"/>
              <a:t>Rural Operating Assistance Program (ROAP)</a:t>
            </a:r>
          </a:p>
        </p:txBody>
      </p:sp>
      <p:sp>
        <p:nvSpPr>
          <p:cNvPr id="4" name="Slide Number Placeholder 3"/>
          <p:cNvSpPr>
            <a:spLocks noGrp="1"/>
          </p:cNvSpPr>
          <p:nvPr>
            <p:ph type="sldNum" sz="quarter" idx="5"/>
          </p:nvPr>
        </p:nvSpPr>
        <p:spPr/>
        <p:txBody>
          <a:bodyPr/>
          <a:lstStyle/>
          <a:p>
            <a:fld id="{61C90339-C889-4058-A53F-CC81CEB9CFB2}" type="slidenum">
              <a:rPr lang="en-US" smtClean="0"/>
              <a:t>21</a:t>
            </a:fld>
            <a:endParaRPr lang="en-US"/>
          </a:p>
        </p:txBody>
      </p:sp>
    </p:spTree>
    <p:extLst>
      <p:ext uri="{BB962C8B-B14F-4D97-AF65-F5344CB8AC3E}">
        <p14:creationId xmlns:p14="http://schemas.microsoft.com/office/powerpoint/2010/main" val="126213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90339-C889-4058-A53F-CC81CEB9CFB2}" type="slidenum">
              <a:rPr lang="en-US" smtClean="0"/>
              <a:t>24</a:t>
            </a:fld>
            <a:endParaRPr lang="en-US"/>
          </a:p>
        </p:txBody>
      </p:sp>
    </p:spTree>
    <p:extLst>
      <p:ext uri="{BB962C8B-B14F-4D97-AF65-F5344CB8AC3E}">
        <p14:creationId xmlns:p14="http://schemas.microsoft.com/office/powerpoint/2010/main" val="118814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#9 was chosen (</a:t>
            </a:r>
            <a:r>
              <a:rPr lang="en-US" sz="1800" b="0" i="0" u="none" strike="noStrike" baseline="0" dirty="0">
                <a:latin typeface="Constantia" panose="02030602050306030303" pitchFamily="18" charset="0"/>
              </a:rPr>
              <a:t>FTA Section 5307 Apportionment Formula </a:t>
            </a:r>
            <a:r>
              <a:rPr lang="en-US" sz="1800" b="1" i="0" u="none" strike="noStrike" baseline="0" dirty="0">
                <a:latin typeface="Constantia" panose="02030602050306030303" pitchFamily="18" charset="0"/>
              </a:rPr>
              <a:t>without Revenue Miles</a:t>
            </a:r>
            <a:r>
              <a:rPr lang="en-US" sz="1800" b="0" i="0" u="none" strike="noStrike" baseline="0" dirty="0">
                <a:latin typeface="Constantia" panose="02030602050306030303" pitchFamily="18" charset="0"/>
              </a:rPr>
              <a:t>), since more urban systems (i.e. ART and Mountain Mobility) are busier, yet cover a smaller geographic area, thus showing potentially lower per capita Revenue Miles.</a:t>
            </a:r>
            <a:endParaRPr lang="en-US" b="1" dirty="0"/>
          </a:p>
        </p:txBody>
      </p:sp>
      <p:sp>
        <p:nvSpPr>
          <p:cNvPr id="4" name="Slide Number Placeholder 3"/>
          <p:cNvSpPr>
            <a:spLocks noGrp="1"/>
          </p:cNvSpPr>
          <p:nvPr>
            <p:ph type="sldNum" sz="quarter" idx="5"/>
          </p:nvPr>
        </p:nvSpPr>
        <p:spPr/>
        <p:txBody>
          <a:bodyPr/>
          <a:lstStyle/>
          <a:p>
            <a:fld id="{61C90339-C889-4058-A53F-CC81CEB9CFB2}" type="slidenum">
              <a:rPr lang="en-US" smtClean="0"/>
              <a:t>29</a:t>
            </a:fld>
            <a:endParaRPr lang="en-US"/>
          </a:p>
        </p:txBody>
      </p:sp>
    </p:spTree>
    <p:extLst>
      <p:ext uri="{BB962C8B-B14F-4D97-AF65-F5344CB8AC3E}">
        <p14:creationId xmlns:p14="http://schemas.microsoft.com/office/powerpoint/2010/main" val="3611225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E61881-73E7-42BF-BC08-F0F240A025A0}" type="datetime1">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BB73F-AC38-4294-A465-F9927F5C6F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91FBF-A524-4063-9435-52B10E01BC73}" type="datetime1">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BB73F-AC38-4294-A465-F9927F5C6F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DB5A23-938F-40ED-9C81-8DD39277B6A9}" type="datetime1">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BB73F-AC38-4294-A465-F9927F5C6F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F5FD1-A7F4-453A-9559-F8D86F4002A2}" type="datetime1">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BB73F-AC38-4294-A465-F9927F5C6F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F96E3-1FA7-416F-A0C8-4C1E29F7EDE1}" type="datetime1">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BB73F-AC38-4294-A465-F9927F5C6F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441FFE-E6F7-40E0-931B-1789B9B26C21}" type="datetime1">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BB73F-AC38-4294-A465-F9927F5C6F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E90768-5149-4782-A861-7F3913644C7C}" type="datetime1">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BB73F-AC38-4294-A465-F9927F5C6F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B931EC-A713-450C-BE1C-F8BA9ED22C60}" type="datetime1">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BB73F-AC38-4294-A465-F9927F5C6F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ECAF4-D01A-40CA-968A-9D52704F3455}" type="datetime1">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BB73F-AC38-4294-A465-F9927F5C6F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A40879-C712-4B13-A552-AB54C51ABC8C}" type="datetime1">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BB73F-AC38-4294-A465-F9927F5C6FF4}"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0C03E0D-6889-4223-8D98-A8F252985F70}" type="datetime1">
              <a:rPr lang="en-US" smtClean="0"/>
              <a:t>9/21/2023</a:t>
            </a:fld>
            <a:endParaRPr lang="en-US"/>
          </a:p>
        </p:txBody>
      </p:sp>
      <p:sp>
        <p:nvSpPr>
          <p:cNvPr id="9" name="Slide Number Placeholder 8"/>
          <p:cNvSpPr>
            <a:spLocks noGrp="1"/>
          </p:cNvSpPr>
          <p:nvPr>
            <p:ph type="sldNum" sz="quarter" idx="11"/>
          </p:nvPr>
        </p:nvSpPr>
        <p:spPr/>
        <p:txBody>
          <a:bodyPr/>
          <a:lstStyle/>
          <a:p>
            <a:fld id="{449BB73F-AC38-4294-A465-F9927F5C6FF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49BB73F-AC38-4294-A465-F9927F5C6FF4}"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D5511CA6-1B39-4C39-8941-6E5E5C7D52D1}" type="datetime1">
              <a:rPr lang="en-US" smtClean="0"/>
              <a:t>9/21/2023</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igerweb.geo.census.gov/tigerweb/"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rcgis.com/home/webmap/viewer.html?webmap=bd0e7dcb4bf44f8694e1f100bc044ff9&amp;extent=-83.7275,35.0026,-81.6992,36.0964"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85C3-5EB5-4122-B9C6-40D1027A3234}"/>
              </a:ext>
            </a:extLst>
          </p:cNvPr>
          <p:cNvSpPr>
            <a:spLocks noGrp="1"/>
          </p:cNvSpPr>
          <p:nvPr>
            <p:ph type="ctrTitle"/>
          </p:nvPr>
        </p:nvSpPr>
        <p:spPr/>
        <p:txBody>
          <a:bodyPr anchor="b">
            <a:normAutofit/>
          </a:bodyPr>
          <a:lstStyle/>
          <a:p>
            <a:r>
              <a:rPr lang="en-US"/>
              <a:t>5307 Sub-Recipient Update re: Census 2020</a:t>
            </a:r>
          </a:p>
        </p:txBody>
      </p:sp>
      <p:sp>
        <p:nvSpPr>
          <p:cNvPr id="3" name="Subtitle 2">
            <a:extLst>
              <a:ext uri="{FF2B5EF4-FFF2-40B4-BE49-F238E27FC236}">
                <a16:creationId xmlns:a16="http://schemas.microsoft.com/office/drawing/2014/main" id="{B6BA51C4-9764-4C2C-8A82-9E6858F4669F}"/>
              </a:ext>
            </a:extLst>
          </p:cNvPr>
          <p:cNvSpPr>
            <a:spLocks noGrp="1"/>
          </p:cNvSpPr>
          <p:nvPr>
            <p:ph type="subTitle" idx="1"/>
          </p:nvPr>
        </p:nvSpPr>
        <p:spPr/>
        <p:txBody>
          <a:bodyPr>
            <a:normAutofit/>
          </a:bodyPr>
          <a:lstStyle/>
          <a:p>
            <a:r>
              <a:rPr lang="en-US" dirty="0"/>
              <a:t>French Broad River MPO</a:t>
            </a:r>
          </a:p>
          <a:p>
            <a:r>
              <a:rPr lang="en-US"/>
              <a:t>September 21, </a:t>
            </a:r>
            <a:r>
              <a:rPr lang="en-US" dirty="0"/>
              <a:t>2023</a:t>
            </a:r>
          </a:p>
        </p:txBody>
      </p:sp>
      <p:pic>
        <p:nvPicPr>
          <p:cNvPr id="6" name="Picture 5">
            <a:extLst>
              <a:ext uri="{FF2B5EF4-FFF2-40B4-BE49-F238E27FC236}">
                <a16:creationId xmlns:a16="http://schemas.microsoft.com/office/drawing/2014/main" id="{EBA17D95-D5BF-4D9A-ACEA-722FE42293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4716" y="5383417"/>
            <a:ext cx="1402080" cy="1459992"/>
          </a:xfrm>
          <a:prstGeom prst="rect">
            <a:avLst/>
          </a:prstGeom>
        </p:spPr>
      </p:pic>
    </p:spTree>
    <p:extLst>
      <p:ext uri="{BB962C8B-B14F-4D97-AF65-F5344CB8AC3E}">
        <p14:creationId xmlns:p14="http://schemas.microsoft.com/office/powerpoint/2010/main" val="66910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
            <a:ext cx="4800600" cy="1847850"/>
          </a:xfrm>
        </p:spPr>
        <p:txBody>
          <a:bodyPr/>
          <a:lstStyle/>
          <a:p>
            <a:r>
              <a:rPr lang="en-US"/>
              <a:t>The French Broad River MPO</a:t>
            </a:r>
          </a:p>
        </p:txBody>
      </p:sp>
      <p:sp>
        <p:nvSpPr>
          <p:cNvPr id="5" name="Content Placeholder 2"/>
          <p:cNvSpPr txBox="1">
            <a:spLocks/>
          </p:cNvSpPr>
          <p:nvPr/>
        </p:nvSpPr>
        <p:spPr bwMode="auto">
          <a:xfrm>
            <a:off x="84763" y="1992664"/>
            <a:ext cx="32004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30857E"/>
              </a:buClr>
              <a:buSzPct val="90000"/>
              <a:buChar char="•"/>
              <a:defRPr sz="3200">
                <a:solidFill>
                  <a:srgbClr val="415089"/>
                </a:solidFill>
                <a:latin typeface="+mn-lt"/>
                <a:ea typeface="+mn-ea"/>
                <a:cs typeface="+mn-cs"/>
              </a:defRPr>
            </a:lvl1pPr>
            <a:lvl2pPr marL="742950" indent="-285750" algn="l" rtl="0" eaLnBrk="0" fontAlgn="base" hangingPunct="0">
              <a:spcBef>
                <a:spcPct val="20000"/>
              </a:spcBef>
              <a:spcAft>
                <a:spcPct val="0"/>
              </a:spcAft>
              <a:buClr>
                <a:srgbClr val="30857E"/>
              </a:buClr>
              <a:buSzPct val="55000"/>
              <a:buFont typeface="Wingdings" pitchFamily="2" charset="2"/>
              <a:buChar char="q"/>
              <a:defRPr sz="2800">
                <a:solidFill>
                  <a:srgbClr val="415089"/>
                </a:solidFill>
                <a:latin typeface="+mn-lt"/>
              </a:defRPr>
            </a:lvl2pPr>
            <a:lvl3pPr marL="1143000" indent="-228600" algn="l" rtl="0" eaLnBrk="0" fontAlgn="base" hangingPunct="0">
              <a:spcBef>
                <a:spcPct val="20000"/>
              </a:spcBef>
              <a:spcAft>
                <a:spcPct val="0"/>
              </a:spcAft>
              <a:buClr>
                <a:srgbClr val="30857E"/>
              </a:buClr>
              <a:buFont typeface="Wingdings" pitchFamily="2" charset="2"/>
              <a:buChar char="§"/>
              <a:defRPr sz="2400">
                <a:solidFill>
                  <a:srgbClr val="415089"/>
                </a:solidFill>
                <a:latin typeface="+mn-lt"/>
              </a:defRPr>
            </a:lvl3pPr>
            <a:lvl4pPr marL="1600200" indent="-228600" algn="l" rtl="0" eaLnBrk="0" fontAlgn="base" hangingPunct="0">
              <a:spcBef>
                <a:spcPct val="20000"/>
              </a:spcBef>
              <a:spcAft>
                <a:spcPct val="0"/>
              </a:spcAft>
              <a:buClr>
                <a:srgbClr val="30857E"/>
              </a:buClr>
              <a:buSzPct val="78000"/>
              <a:buFont typeface="Wingdings" pitchFamily="2" charset="2"/>
              <a:buChar char="Ø"/>
              <a:defRPr sz="2000">
                <a:solidFill>
                  <a:srgbClr val="415089"/>
                </a:solidFill>
                <a:latin typeface="+mn-lt"/>
              </a:defRPr>
            </a:lvl4pPr>
            <a:lvl5pPr marL="2057400" indent="-228600" algn="l" rtl="0" eaLnBrk="0" fontAlgn="base" hangingPunct="0">
              <a:spcBef>
                <a:spcPct val="20000"/>
              </a:spcBef>
              <a:spcAft>
                <a:spcPct val="0"/>
              </a:spcAft>
              <a:buClr>
                <a:srgbClr val="30857E"/>
              </a:buClr>
              <a:buSzPct val="100000"/>
              <a:buChar char=" "/>
              <a:defRPr sz="2000">
                <a:solidFill>
                  <a:srgbClr val="415089"/>
                </a:solidFill>
                <a:latin typeface="+mn-lt"/>
              </a:defRPr>
            </a:lvl5pPr>
            <a:lvl6pPr marL="2514600" indent="-228600" algn="l" rtl="0" eaLnBrk="0" fontAlgn="base" hangingPunct="0">
              <a:spcBef>
                <a:spcPct val="20000"/>
              </a:spcBef>
              <a:spcAft>
                <a:spcPct val="0"/>
              </a:spcAft>
              <a:buClr>
                <a:srgbClr val="30857E"/>
              </a:buClr>
              <a:buSzPct val="100000"/>
              <a:buChar char=" "/>
              <a:defRPr sz="2000">
                <a:solidFill>
                  <a:srgbClr val="415089"/>
                </a:solidFill>
                <a:latin typeface="+mn-lt"/>
              </a:defRPr>
            </a:lvl6pPr>
            <a:lvl7pPr marL="2971800" indent="-228600" algn="l" rtl="0" eaLnBrk="0" fontAlgn="base" hangingPunct="0">
              <a:spcBef>
                <a:spcPct val="20000"/>
              </a:spcBef>
              <a:spcAft>
                <a:spcPct val="0"/>
              </a:spcAft>
              <a:buClr>
                <a:srgbClr val="30857E"/>
              </a:buClr>
              <a:buSzPct val="100000"/>
              <a:buChar char=" "/>
              <a:defRPr sz="2000">
                <a:solidFill>
                  <a:srgbClr val="415089"/>
                </a:solidFill>
                <a:latin typeface="+mn-lt"/>
              </a:defRPr>
            </a:lvl7pPr>
            <a:lvl8pPr marL="3429000" indent="-228600" algn="l" rtl="0" eaLnBrk="0" fontAlgn="base" hangingPunct="0">
              <a:spcBef>
                <a:spcPct val="20000"/>
              </a:spcBef>
              <a:spcAft>
                <a:spcPct val="0"/>
              </a:spcAft>
              <a:buClr>
                <a:srgbClr val="30857E"/>
              </a:buClr>
              <a:buSzPct val="100000"/>
              <a:buChar char=" "/>
              <a:defRPr sz="2000">
                <a:solidFill>
                  <a:srgbClr val="415089"/>
                </a:solidFill>
                <a:latin typeface="+mn-lt"/>
              </a:defRPr>
            </a:lvl8pPr>
            <a:lvl9pPr marL="3886200" indent="-228600" algn="l" rtl="0" eaLnBrk="0" fontAlgn="base" hangingPunct="0">
              <a:spcBef>
                <a:spcPct val="20000"/>
              </a:spcBef>
              <a:spcAft>
                <a:spcPct val="0"/>
              </a:spcAft>
              <a:buClr>
                <a:srgbClr val="30857E"/>
              </a:buClr>
              <a:buSzPct val="100000"/>
              <a:buChar char=" "/>
              <a:defRPr sz="2000">
                <a:solidFill>
                  <a:srgbClr val="415089"/>
                </a:solidFill>
                <a:latin typeface="+mn-lt"/>
              </a:defRPr>
            </a:lvl9pPr>
          </a:lstStyle>
          <a:p>
            <a:pPr>
              <a:defRPr/>
            </a:pPr>
            <a:r>
              <a:rPr lang="en-US" sz="2800" dirty="0">
                <a:latin typeface="Verdana"/>
              </a:rPr>
              <a:t>Began in 60s</a:t>
            </a:r>
          </a:p>
          <a:p>
            <a:pPr>
              <a:defRPr/>
            </a:pPr>
            <a:r>
              <a:rPr lang="en-US" sz="2800" dirty="0">
                <a:latin typeface="Verdana"/>
              </a:rPr>
              <a:t>Centered around Asheville</a:t>
            </a:r>
          </a:p>
          <a:p>
            <a:pPr>
              <a:defRPr/>
            </a:pPr>
            <a:r>
              <a:rPr lang="en-US" sz="2800" dirty="0">
                <a:latin typeface="Verdana"/>
              </a:rPr>
              <a:t>Grew to include Henderson &amp; Haywood in 2000, Madison in 2010</a:t>
            </a:r>
          </a:p>
        </p:txBody>
      </p:sp>
      <p:pic>
        <p:nvPicPr>
          <p:cNvPr id="28" name="Picture 27" descr="A map of the state of illinois&#10;&#10;Description automatically generated">
            <a:extLst>
              <a:ext uri="{FF2B5EF4-FFF2-40B4-BE49-F238E27FC236}">
                <a16:creationId xmlns:a16="http://schemas.microsoft.com/office/drawing/2014/main" id="{8E748D62-627B-CC93-2BDB-D99936C05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926" y="2133600"/>
            <a:ext cx="3915197" cy="4379309"/>
          </a:xfrm>
          <a:prstGeom prst="rect">
            <a:avLst/>
          </a:prstGeom>
        </p:spPr>
      </p:pic>
      <p:sp>
        <p:nvSpPr>
          <p:cNvPr id="3" name="Slide Number Placeholder 2">
            <a:extLst>
              <a:ext uri="{FF2B5EF4-FFF2-40B4-BE49-F238E27FC236}">
                <a16:creationId xmlns:a16="http://schemas.microsoft.com/office/drawing/2014/main" id="{4BFE6D3D-987F-9D77-81E3-CFE3523105F4}"/>
              </a:ext>
            </a:extLst>
          </p:cNvPr>
          <p:cNvSpPr>
            <a:spLocks noGrp="1"/>
          </p:cNvSpPr>
          <p:nvPr>
            <p:ph type="sldNum" sz="quarter" idx="12"/>
          </p:nvPr>
        </p:nvSpPr>
        <p:spPr/>
        <p:txBody>
          <a:bodyPr/>
          <a:lstStyle/>
          <a:p>
            <a:fld id="{449BB73F-AC38-4294-A465-F9927F5C6FF4}" type="slidenum">
              <a:rPr lang="en-US" smtClean="0"/>
              <a:t>10</a:t>
            </a:fld>
            <a:endParaRPr lang="en-US"/>
          </a:p>
        </p:txBody>
      </p:sp>
      <p:pic>
        <p:nvPicPr>
          <p:cNvPr id="4" name="Content Placeholder 3">
            <a:extLst>
              <a:ext uri="{FF2B5EF4-FFF2-40B4-BE49-F238E27FC236}">
                <a16:creationId xmlns:a16="http://schemas.microsoft.com/office/drawing/2014/main" id="{20D11A9C-91CD-A0D1-E3EF-AF467196613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455" r="21291"/>
          <a:stretch/>
        </p:blipFill>
        <p:spPr>
          <a:xfrm>
            <a:off x="3285163" y="2133600"/>
            <a:ext cx="3703241" cy="4564434"/>
          </a:xfrm>
          <a:ln>
            <a:solidFill>
              <a:schemeClr val="tx1"/>
            </a:solidFill>
          </a:ln>
        </p:spPr>
      </p:pic>
      <p:sp>
        <p:nvSpPr>
          <p:cNvPr id="6" name="TextBox 5">
            <a:extLst>
              <a:ext uri="{FF2B5EF4-FFF2-40B4-BE49-F238E27FC236}">
                <a16:creationId xmlns:a16="http://schemas.microsoft.com/office/drawing/2014/main" id="{27BFD718-8040-ADD1-0A2F-60DA98924DF8}"/>
              </a:ext>
            </a:extLst>
          </p:cNvPr>
          <p:cNvSpPr txBox="1"/>
          <p:nvPr/>
        </p:nvSpPr>
        <p:spPr>
          <a:xfrm>
            <a:off x="3164768" y="1764268"/>
            <a:ext cx="4005761" cy="369332"/>
          </a:xfrm>
          <a:prstGeom prst="rect">
            <a:avLst/>
          </a:prstGeom>
          <a:noFill/>
        </p:spPr>
        <p:txBody>
          <a:bodyPr wrap="square" rtlCol="0">
            <a:spAutoFit/>
          </a:bodyPr>
          <a:lstStyle/>
          <a:p>
            <a:r>
              <a:rPr lang="en-US" b="1" dirty="0"/>
              <a:t>Previous MPO Boundary </a:t>
            </a:r>
            <a:r>
              <a:rPr lang="en-US" sz="1400" dirty="0"/>
              <a:t>(blue-green)</a:t>
            </a:r>
          </a:p>
        </p:txBody>
      </p:sp>
      <p:sp>
        <p:nvSpPr>
          <p:cNvPr id="7" name="TextBox 6">
            <a:extLst>
              <a:ext uri="{FF2B5EF4-FFF2-40B4-BE49-F238E27FC236}">
                <a16:creationId xmlns:a16="http://schemas.microsoft.com/office/drawing/2014/main" id="{78FA3197-64F9-02EB-55C9-5C7CD7DA76F8}"/>
              </a:ext>
            </a:extLst>
          </p:cNvPr>
          <p:cNvSpPr txBox="1"/>
          <p:nvPr/>
        </p:nvSpPr>
        <p:spPr>
          <a:xfrm>
            <a:off x="7086602" y="1764268"/>
            <a:ext cx="4156786" cy="369332"/>
          </a:xfrm>
          <a:prstGeom prst="rect">
            <a:avLst/>
          </a:prstGeom>
          <a:noFill/>
        </p:spPr>
        <p:txBody>
          <a:bodyPr wrap="square" rtlCol="0">
            <a:spAutoFit/>
          </a:bodyPr>
          <a:lstStyle/>
          <a:p>
            <a:r>
              <a:rPr lang="en-US" b="1" dirty="0"/>
              <a:t>Current (8/17/23) MPO Boundary </a:t>
            </a:r>
            <a:r>
              <a:rPr lang="en-US" sz="1400" dirty="0"/>
              <a:t>(red)</a:t>
            </a:r>
          </a:p>
        </p:txBody>
      </p:sp>
    </p:spTree>
    <p:extLst>
      <p:ext uri="{BB962C8B-B14F-4D97-AF65-F5344CB8AC3E}">
        <p14:creationId xmlns:p14="http://schemas.microsoft.com/office/powerpoint/2010/main" val="388003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9A3B-69FA-7113-4AA1-281D2664E517}"/>
              </a:ext>
            </a:extLst>
          </p:cNvPr>
          <p:cNvSpPr>
            <a:spLocks noGrp="1"/>
          </p:cNvSpPr>
          <p:nvPr>
            <p:ph type="title"/>
          </p:nvPr>
        </p:nvSpPr>
        <p:spPr>
          <a:xfrm>
            <a:off x="402336" y="5495278"/>
            <a:ext cx="10363200" cy="594626"/>
          </a:xfrm>
        </p:spPr>
        <p:txBody>
          <a:bodyPr anchor="b">
            <a:normAutofit/>
          </a:bodyPr>
          <a:lstStyle/>
          <a:p>
            <a:r>
              <a:rPr lang="en-US"/>
              <a:t>Changes to the 2020 Urbanized Area Criteria</a:t>
            </a:r>
          </a:p>
        </p:txBody>
      </p:sp>
      <p:pic>
        <p:nvPicPr>
          <p:cNvPr id="5" name="Content Placeholder 4">
            <a:extLst>
              <a:ext uri="{FF2B5EF4-FFF2-40B4-BE49-F238E27FC236}">
                <a16:creationId xmlns:a16="http://schemas.microsoft.com/office/drawing/2014/main" id="{C68F0918-151A-7DB9-7F06-4F9A8E508A25}"/>
              </a:ext>
            </a:extLst>
          </p:cNvPr>
          <p:cNvPicPr>
            <a:picLocks noGrp="1" noChangeAspect="1"/>
          </p:cNvPicPr>
          <p:nvPr>
            <p:ph type="pic" idx="1"/>
          </p:nvPr>
        </p:nvPicPr>
        <p:blipFill rotWithShape="1">
          <a:blip r:embed="rId2"/>
          <a:stretch/>
        </p:blipFill>
        <p:spPr>
          <a:xfrm>
            <a:off x="0" y="572262"/>
            <a:ext cx="11277600" cy="4341876"/>
          </a:xfrm>
          <a:noFill/>
        </p:spPr>
      </p:pic>
      <p:sp>
        <p:nvSpPr>
          <p:cNvPr id="3" name="Slide Number Placeholder 2">
            <a:extLst>
              <a:ext uri="{FF2B5EF4-FFF2-40B4-BE49-F238E27FC236}">
                <a16:creationId xmlns:a16="http://schemas.microsoft.com/office/drawing/2014/main" id="{1CBEA0C7-DB35-7031-B07E-B9D35E20FAEF}"/>
              </a:ext>
            </a:extLst>
          </p:cNvPr>
          <p:cNvSpPr>
            <a:spLocks noGrp="1"/>
          </p:cNvSpPr>
          <p:nvPr>
            <p:ph type="sldNum" sz="quarter" idx="11"/>
          </p:nvPr>
        </p:nvSpPr>
        <p:spPr/>
        <p:txBody>
          <a:bodyPr/>
          <a:lstStyle/>
          <a:p>
            <a:fld id="{449BB73F-AC38-4294-A465-F9927F5C6FF4}" type="slidenum">
              <a:rPr lang="en-US" smtClean="0"/>
              <a:t>11</a:t>
            </a:fld>
            <a:endParaRPr lang="en-US"/>
          </a:p>
        </p:txBody>
      </p:sp>
    </p:spTree>
    <p:extLst>
      <p:ext uri="{BB962C8B-B14F-4D97-AF65-F5344CB8AC3E}">
        <p14:creationId xmlns:p14="http://schemas.microsoft.com/office/powerpoint/2010/main" val="350861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3C1C-D428-F580-58AB-31FB58BC1A00}"/>
              </a:ext>
            </a:extLst>
          </p:cNvPr>
          <p:cNvSpPr>
            <a:spLocks noGrp="1"/>
          </p:cNvSpPr>
          <p:nvPr>
            <p:ph type="title"/>
          </p:nvPr>
        </p:nvSpPr>
        <p:spPr/>
        <p:txBody>
          <a:bodyPr/>
          <a:lstStyle/>
          <a:p>
            <a:r>
              <a:rPr lang="en-US"/>
              <a:t>Changes to the 2020 Urbanized Area Criteria</a:t>
            </a:r>
          </a:p>
        </p:txBody>
      </p:sp>
      <p:pic>
        <p:nvPicPr>
          <p:cNvPr id="5" name="Content Placeholder 4">
            <a:extLst>
              <a:ext uri="{FF2B5EF4-FFF2-40B4-BE49-F238E27FC236}">
                <a16:creationId xmlns:a16="http://schemas.microsoft.com/office/drawing/2014/main" id="{F0E35E73-0B47-9A7C-EA5D-F388B2DDB0CC}"/>
              </a:ext>
            </a:extLst>
          </p:cNvPr>
          <p:cNvPicPr>
            <a:picLocks noGrp="1" noChangeAspect="1"/>
          </p:cNvPicPr>
          <p:nvPr>
            <p:ph idx="1"/>
          </p:nvPr>
        </p:nvPicPr>
        <p:blipFill>
          <a:blip r:embed="rId2"/>
          <a:stretch>
            <a:fillRect/>
          </a:stretch>
        </p:blipFill>
        <p:spPr>
          <a:xfrm>
            <a:off x="22698" y="2819400"/>
            <a:ext cx="11254902" cy="1701821"/>
          </a:xfrm>
        </p:spPr>
      </p:pic>
      <p:sp>
        <p:nvSpPr>
          <p:cNvPr id="6" name="Oval 5">
            <a:extLst>
              <a:ext uri="{FF2B5EF4-FFF2-40B4-BE49-F238E27FC236}">
                <a16:creationId xmlns:a16="http://schemas.microsoft.com/office/drawing/2014/main" id="{77E8DAE6-D35C-1D2A-E6F6-CE2B3B40B1A1}"/>
              </a:ext>
            </a:extLst>
          </p:cNvPr>
          <p:cNvSpPr/>
          <p:nvPr/>
        </p:nvSpPr>
        <p:spPr>
          <a:xfrm>
            <a:off x="5486400" y="3180684"/>
            <a:ext cx="1219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006076F-4DAF-12A6-B3CD-6DF53E224E27}"/>
              </a:ext>
            </a:extLst>
          </p:cNvPr>
          <p:cNvSpPr/>
          <p:nvPr/>
        </p:nvSpPr>
        <p:spPr>
          <a:xfrm>
            <a:off x="9753600" y="3180684"/>
            <a:ext cx="1219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8766A7C-8066-24A4-BDC4-8090D857FFE9}"/>
              </a:ext>
            </a:extLst>
          </p:cNvPr>
          <p:cNvSpPr>
            <a:spLocks noGrp="1"/>
          </p:cNvSpPr>
          <p:nvPr>
            <p:ph type="sldNum" sz="quarter" idx="12"/>
          </p:nvPr>
        </p:nvSpPr>
        <p:spPr/>
        <p:txBody>
          <a:bodyPr/>
          <a:lstStyle/>
          <a:p>
            <a:fld id="{449BB73F-AC38-4294-A465-F9927F5C6FF4}" type="slidenum">
              <a:rPr lang="en-US" smtClean="0"/>
              <a:t>12</a:t>
            </a:fld>
            <a:endParaRPr lang="en-US"/>
          </a:p>
        </p:txBody>
      </p:sp>
    </p:spTree>
    <p:extLst>
      <p:ext uri="{BB962C8B-B14F-4D97-AF65-F5344CB8AC3E}">
        <p14:creationId xmlns:p14="http://schemas.microsoft.com/office/powerpoint/2010/main" val="83478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6B3DBA-B32D-CDA8-2BD3-97C9A5CE2A7B}"/>
              </a:ext>
            </a:extLst>
          </p:cNvPr>
          <p:cNvPicPr>
            <a:picLocks noGrp="1" noChangeAspect="1"/>
          </p:cNvPicPr>
          <p:nvPr>
            <p:ph idx="1"/>
          </p:nvPr>
        </p:nvPicPr>
        <p:blipFill>
          <a:blip r:embed="rId3"/>
          <a:stretch>
            <a:fillRect/>
          </a:stretch>
        </p:blipFill>
        <p:spPr>
          <a:xfrm>
            <a:off x="1753554" y="68263"/>
            <a:ext cx="7770491" cy="6721475"/>
          </a:xfrm>
          <a:noFill/>
        </p:spPr>
      </p:pic>
      <p:sp>
        <p:nvSpPr>
          <p:cNvPr id="7" name="TextBox 6">
            <a:extLst>
              <a:ext uri="{FF2B5EF4-FFF2-40B4-BE49-F238E27FC236}">
                <a16:creationId xmlns:a16="http://schemas.microsoft.com/office/drawing/2014/main" id="{ADCBFDFC-7FCD-2CE2-8650-68C0B586DF37}"/>
              </a:ext>
            </a:extLst>
          </p:cNvPr>
          <p:cNvSpPr txBox="1"/>
          <p:nvPr/>
        </p:nvSpPr>
        <p:spPr>
          <a:xfrm>
            <a:off x="3429000" y="6324600"/>
            <a:ext cx="1531188" cy="369332"/>
          </a:xfrm>
          <a:prstGeom prst="rect">
            <a:avLst/>
          </a:prstGeom>
          <a:noFill/>
        </p:spPr>
        <p:txBody>
          <a:bodyPr wrap="none" rtlCol="0">
            <a:spAutoFit/>
          </a:bodyPr>
          <a:lstStyle/>
          <a:p>
            <a:r>
              <a:rPr lang="en-US"/>
              <a:t>Brevard UZC</a:t>
            </a:r>
          </a:p>
        </p:txBody>
      </p:sp>
      <p:sp>
        <p:nvSpPr>
          <p:cNvPr id="8" name="Oval 7">
            <a:extLst>
              <a:ext uri="{FF2B5EF4-FFF2-40B4-BE49-F238E27FC236}">
                <a16:creationId xmlns:a16="http://schemas.microsoft.com/office/drawing/2014/main" id="{168FC417-7F2E-B2F6-2D09-F9B64D88B704}"/>
              </a:ext>
            </a:extLst>
          </p:cNvPr>
          <p:cNvSpPr/>
          <p:nvPr/>
        </p:nvSpPr>
        <p:spPr>
          <a:xfrm>
            <a:off x="4194594" y="3200400"/>
            <a:ext cx="834606"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E1A1E-C39E-46C4-5314-A9C77A057ADD}"/>
              </a:ext>
            </a:extLst>
          </p:cNvPr>
          <p:cNvSpPr/>
          <p:nvPr/>
        </p:nvSpPr>
        <p:spPr>
          <a:xfrm>
            <a:off x="3617420" y="3276600"/>
            <a:ext cx="34498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BFBEE49-E43A-2813-A9B2-18016076BC72}"/>
              </a:ext>
            </a:extLst>
          </p:cNvPr>
          <p:cNvSpPr/>
          <p:nvPr/>
        </p:nvSpPr>
        <p:spPr>
          <a:xfrm>
            <a:off x="6705600" y="609600"/>
            <a:ext cx="34498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F81A23-8EFA-057A-E82E-3CEED89C716E}"/>
              </a:ext>
            </a:extLst>
          </p:cNvPr>
          <p:cNvSpPr/>
          <p:nvPr/>
        </p:nvSpPr>
        <p:spPr>
          <a:xfrm>
            <a:off x="5584692" y="5791200"/>
            <a:ext cx="511307" cy="47827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 name="TextBox 1">
            <a:extLst>
              <a:ext uri="{FF2B5EF4-FFF2-40B4-BE49-F238E27FC236}">
                <a16:creationId xmlns:a16="http://schemas.microsoft.com/office/drawing/2014/main" id="{A549CA63-03BB-5BC5-BCC4-3340F580E3F7}"/>
              </a:ext>
            </a:extLst>
          </p:cNvPr>
          <p:cNvSpPr txBox="1"/>
          <p:nvPr/>
        </p:nvSpPr>
        <p:spPr>
          <a:xfrm>
            <a:off x="9541879" y="6417079"/>
            <a:ext cx="1723613" cy="369332"/>
          </a:xfrm>
          <a:prstGeom prst="rect">
            <a:avLst/>
          </a:prstGeom>
          <a:noFill/>
        </p:spPr>
        <p:txBody>
          <a:bodyPr wrap="none" rtlCol="0">
            <a:spAutoFit/>
          </a:bodyPr>
          <a:lstStyle/>
          <a:p>
            <a:r>
              <a:rPr lang="en-US"/>
              <a:t>2010 UZA map</a:t>
            </a:r>
          </a:p>
        </p:txBody>
      </p:sp>
      <p:sp>
        <p:nvSpPr>
          <p:cNvPr id="3" name="Slide Number Placeholder 2">
            <a:extLst>
              <a:ext uri="{FF2B5EF4-FFF2-40B4-BE49-F238E27FC236}">
                <a16:creationId xmlns:a16="http://schemas.microsoft.com/office/drawing/2014/main" id="{748A508A-4CCF-704C-3E66-DDD4D50C910A}"/>
              </a:ext>
            </a:extLst>
          </p:cNvPr>
          <p:cNvSpPr>
            <a:spLocks noGrp="1"/>
          </p:cNvSpPr>
          <p:nvPr>
            <p:ph type="sldNum" sz="quarter" idx="12"/>
          </p:nvPr>
        </p:nvSpPr>
        <p:spPr/>
        <p:txBody>
          <a:bodyPr/>
          <a:lstStyle/>
          <a:p>
            <a:fld id="{449BB73F-AC38-4294-A465-F9927F5C6FF4}" type="slidenum">
              <a:rPr lang="en-US" smtClean="0"/>
              <a:t>13</a:t>
            </a:fld>
            <a:endParaRPr lang="en-US"/>
          </a:p>
        </p:txBody>
      </p:sp>
    </p:spTree>
    <p:extLst>
      <p:ext uri="{BB962C8B-B14F-4D97-AF65-F5344CB8AC3E}">
        <p14:creationId xmlns:p14="http://schemas.microsoft.com/office/powerpoint/2010/main" val="3938620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6B3DBA-B32D-CDA8-2BD3-97C9A5CE2A7B}"/>
              </a:ext>
            </a:extLst>
          </p:cNvPr>
          <p:cNvPicPr>
            <a:picLocks noGrp="1" noChangeAspect="1"/>
          </p:cNvPicPr>
          <p:nvPr>
            <p:ph idx="1"/>
          </p:nvPr>
        </p:nvPicPr>
        <p:blipFill>
          <a:blip r:embed="rId2"/>
          <a:stretch>
            <a:fillRect/>
          </a:stretch>
        </p:blipFill>
        <p:spPr>
          <a:xfrm>
            <a:off x="1753554" y="68263"/>
            <a:ext cx="7770491" cy="6721475"/>
          </a:xfrm>
          <a:noFill/>
        </p:spPr>
      </p:pic>
      <p:sp>
        <p:nvSpPr>
          <p:cNvPr id="6" name="TextBox 5">
            <a:extLst>
              <a:ext uri="{FF2B5EF4-FFF2-40B4-BE49-F238E27FC236}">
                <a16:creationId xmlns:a16="http://schemas.microsoft.com/office/drawing/2014/main" id="{4B9DA59F-E1D5-ABF8-F621-C729D1A89601}"/>
              </a:ext>
            </a:extLst>
          </p:cNvPr>
          <p:cNvSpPr txBox="1"/>
          <p:nvPr/>
        </p:nvSpPr>
        <p:spPr>
          <a:xfrm>
            <a:off x="9541879" y="6417079"/>
            <a:ext cx="1723613" cy="369332"/>
          </a:xfrm>
          <a:prstGeom prst="rect">
            <a:avLst/>
          </a:prstGeom>
          <a:noFill/>
        </p:spPr>
        <p:txBody>
          <a:bodyPr wrap="none" rtlCol="0">
            <a:spAutoFit/>
          </a:bodyPr>
          <a:lstStyle/>
          <a:p>
            <a:r>
              <a:rPr lang="en-US"/>
              <a:t>2010 UZA map</a:t>
            </a:r>
          </a:p>
        </p:txBody>
      </p:sp>
      <p:sp>
        <p:nvSpPr>
          <p:cNvPr id="2" name="Oval 1">
            <a:extLst>
              <a:ext uri="{FF2B5EF4-FFF2-40B4-BE49-F238E27FC236}">
                <a16:creationId xmlns:a16="http://schemas.microsoft.com/office/drawing/2014/main" id="{862FDC4B-BE82-08CC-BDC8-35682B77B455}"/>
              </a:ext>
            </a:extLst>
          </p:cNvPr>
          <p:cNvSpPr/>
          <p:nvPr/>
        </p:nvSpPr>
        <p:spPr>
          <a:xfrm>
            <a:off x="3962400" y="3124200"/>
            <a:ext cx="5334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4459703-FB29-BB42-F15A-77BDF7D0E3E6}"/>
              </a:ext>
            </a:extLst>
          </p:cNvPr>
          <p:cNvSpPr/>
          <p:nvPr/>
        </p:nvSpPr>
        <p:spPr>
          <a:xfrm>
            <a:off x="2438400" y="3124200"/>
            <a:ext cx="1142999" cy="1219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98D7D8-73F8-B6EB-4FED-DCF885AAC3D8}"/>
              </a:ext>
            </a:extLst>
          </p:cNvPr>
          <p:cNvSpPr txBox="1"/>
          <p:nvPr/>
        </p:nvSpPr>
        <p:spPr>
          <a:xfrm>
            <a:off x="3581399" y="3697069"/>
            <a:ext cx="1454244"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t>Canton UZA</a:t>
            </a:r>
          </a:p>
          <a:p>
            <a:pPr algn="ctr"/>
            <a:r>
              <a:rPr lang="en-US"/>
              <a:t>8,812 Pop.</a:t>
            </a:r>
          </a:p>
        </p:txBody>
      </p:sp>
      <p:sp>
        <p:nvSpPr>
          <p:cNvPr id="10" name="TextBox 9">
            <a:extLst>
              <a:ext uri="{FF2B5EF4-FFF2-40B4-BE49-F238E27FC236}">
                <a16:creationId xmlns:a16="http://schemas.microsoft.com/office/drawing/2014/main" id="{6095DA1B-E40E-9115-5275-FEC89251FB95}"/>
              </a:ext>
            </a:extLst>
          </p:cNvPr>
          <p:cNvSpPr txBox="1"/>
          <p:nvPr/>
        </p:nvSpPr>
        <p:spPr>
          <a:xfrm>
            <a:off x="2043416" y="2458134"/>
            <a:ext cx="1932965"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t>Waynesville UZA</a:t>
            </a:r>
          </a:p>
          <a:p>
            <a:pPr algn="ctr"/>
            <a:r>
              <a:rPr lang="en-US"/>
              <a:t>24,285 Pop.</a:t>
            </a:r>
          </a:p>
        </p:txBody>
      </p:sp>
      <p:sp>
        <p:nvSpPr>
          <p:cNvPr id="13" name="Oval 12">
            <a:extLst>
              <a:ext uri="{FF2B5EF4-FFF2-40B4-BE49-F238E27FC236}">
                <a16:creationId xmlns:a16="http://schemas.microsoft.com/office/drawing/2014/main" id="{A5C3A135-8085-5E4E-8EF2-B37BBE6A6D20}"/>
              </a:ext>
            </a:extLst>
          </p:cNvPr>
          <p:cNvSpPr/>
          <p:nvPr/>
        </p:nvSpPr>
        <p:spPr>
          <a:xfrm>
            <a:off x="4846842" y="6019800"/>
            <a:ext cx="791957" cy="76507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4770D98-0EFC-35CF-B3C6-9666AAB0AD32}"/>
              </a:ext>
            </a:extLst>
          </p:cNvPr>
          <p:cNvSpPr txBox="1"/>
          <p:nvPr/>
        </p:nvSpPr>
        <p:spPr>
          <a:xfrm>
            <a:off x="3310644" y="6051693"/>
            <a:ext cx="1518364"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t>Brevard UZA</a:t>
            </a:r>
          </a:p>
          <a:p>
            <a:pPr algn="ctr"/>
            <a:r>
              <a:rPr lang="en-US"/>
              <a:t>13,059 Pop.</a:t>
            </a:r>
          </a:p>
        </p:txBody>
      </p:sp>
      <p:sp>
        <p:nvSpPr>
          <p:cNvPr id="7" name="TextBox 6">
            <a:extLst>
              <a:ext uri="{FF2B5EF4-FFF2-40B4-BE49-F238E27FC236}">
                <a16:creationId xmlns:a16="http://schemas.microsoft.com/office/drawing/2014/main" id="{F4EB0C30-4560-CEE8-7AB2-F07B385D1905}"/>
              </a:ext>
            </a:extLst>
          </p:cNvPr>
          <p:cNvSpPr txBox="1"/>
          <p:nvPr/>
        </p:nvSpPr>
        <p:spPr>
          <a:xfrm>
            <a:off x="389078" y="3844622"/>
            <a:ext cx="1364476" cy="646331"/>
          </a:xfrm>
          <a:prstGeom prst="rect">
            <a:avLst/>
          </a:prstGeom>
          <a:noFill/>
        </p:spPr>
        <p:txBody>
          <a:bodyPr wrap="none" rtlCol="0">
            <a:spAutoFit/>
          </a:bodyPr>
          <a:lstStyle/>
          <a:p>
            <a:r>
              <a:rPr lang="en-US"/>
              <a:t>2020 UZA</a:t>
            </a:r>
          </a:p>
          <a:p>
            <a:r>
              <a:rPr lang="en-US"/>
              <a:t>populations</a:t>
            </a:r>
          </a:p>
        </p:txBody>
      </p:sp>
      <p:sp>
        <p:nvSpPr>
          <p:cNvPr id="8" name="Slide Number Placeholder 7">
            <a:extLst>
              <a:ext uri="{FF2B5EF4-FFF2-40B4-BE49-F238E27FC236}">
                <a16:creationId xmlns:a16="http://schemas.microsoft.com/office/drawing/2014/main" id="{788939A3-CCE0-BC6A-F82A-0DAB81F0EE9A}"/>
              </a:ext>
            </a:extLst>
          </p:cNvPr>
          <p:cNvSpPr>
            <a:spLocks noGrp="1"/>
          </p:cNvSpPr>
          <p:nvPr>
            <p:ph type="sldNum" sz="quarter" idx="12"/>
          </p:nvPr>
        </p:nvSpPr>
        <p:spPr/>
        <p:txBody>
          <a:bodyPr/>
          <a:lstStyle/>
          <a:p>
            <a:fld id="{449BB73F-AC38-4294-A465-F9927F5C6FF4}" type="slidenum">
              <a:rPr lang="en-US" smtClean="0"/>
              <a:t>14</a:t>
            </a:fld>
            <a:endParaRPr lang="en-US"/>
          </a:p>
        </p:txBody>
      </p:sp>
    </p:spTree>
    <p:extLst>
      <p:ext uri="{BB962C8B-B14F-4D97-AF65-F5344CB8AC3E}">
        <p14:creationId xmlns:p14="http://schemas.microsoft.com/office/powerpoint/2010/main" val="277406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52D3-A498-5054-1D32-42C538F52453}"/>
              </a:ext>
            </a:extLst>
          </p:cNvPr>
          <p:cNvSpPr>
            <a:spLocks noGrp="1"/>
          </p:cNvSpPr>
          <p:nvPr>
            <p:ph type="title"/>
          </p:nvPr>
        </p:nvSpPr>
        <p:spPr/>
        <p:txBody>
          <a:bodyPr/>
          <a:lstStyle/>
          <a:p>
            <a:r>
              <a:rPr lang="en-US"/>
              <a:t>Urban Area Maps</a:t>
            </a:r>
          </a:p>
        </p:txBody>
      </p:sp>
      <p:pic>
        <p:nvPicPr>
          <p:cNvPr id="5" name="Content Placeholder 4">
            <a:extLst>
              <a:ext uri="{FF2B5EF4-FFF2-40B4-BE49-F238E27FC236}">
                <a16:creationId xmlns:a16="http://schemas.microsoft.com/office/drawing/2014/main" id="{5B42E567-1CA9-AA46-8A7F-70660E3EEB21}"/>
              </a:ext>
            </a:extLst>
          </p:cNvPr>
          <p:cNvPicPr>
            <a:picLocks noGrp="1" noChangeAspect="1"/>
          </p:cNvPicPr>
          <p:nvPr>
            <p:ph idx="1"/>
          </p:nvPr>
        </p:nvPicPr>
        <p:blipFill>
          <a:blip r:embed="rId2"/>
          <a:stretch>
            <a:fillRect/>
          </a:stretch>
        </p:blipFill>
        <p:spPr>
          <a:xfrm>
            <a:off x="2161015" y="1600200"/>
            <a:ext cx="7057169" cy="4800600"/>
          </a:xfrm>
        </p:spPr>
      </p:pic>
      <p:sp>
        <p:nvSpPr>
          <p:cNvPr id="7" name="TextBox 6">
            <a:extLst>
              <a:ext uri="{FF2B5EF4-FFF2-40B4-BE49-F238E27FC236}">
                <a16:creationId xmlns:a16="http://schemas.microsoft.com/office/drawing/2014/main" id="{BB56D2DB-C6B1-56C7-A5B9-D3EF3147B9F1}"/>
              </a:ext>
            </a:extLst>
          </p:cNvPr>
          <p:cNvSpPr txBox="1"/>
          <p:nvPr/>
        </p:nvSpPr>
        <p:spPr>
          <a:xfrm>
            <a:off x="3581400" y="6398696"/>
            <a:ext cx="6094378" cy="369332"/>
          </a:xfrm>
          <a:prstGeom prst="rect">
            <a:avLst/>
          </a:prstGeom>
          <a:noFill/>
        </p:spPr>
        <p:txBody>
          <a:bodyPr wrap="square">
            <a:spAutoFit/>
          </a:bodyPr>
          <a:lstStyle/>
          <a:p>
            <a:r>
              <a:rPr lang="en-US">
                <a:hlinkClick r:id="rId3"/>
              </a:rPr>
              <a:t>https://tigerweb.geo.census.gov/tigerweb/</a:t>
            </a:r>
            <a:r>
              <a:rPr lang="en-US"/>
              <a:t> </a:t>
            </a:r>
          </a:p>
        </p:txBody>
      </p:sp>
      <p:sp>
        <p:nvSpPr>
          <p:cNvPr id="3" name="Slide Number Placeholder 2">
            <a:extLst>
              <a:ext uri="{FF2B5EF4-FFF2-40B4-BE49-F238E27FC236}">
                <a16:creationId xmlns:a16="http://schemas.microsoft.com/office/drawing/2014/main" id="{2921F114-0C23-F0FB-0C00-5881EADCFE36}"/>
              </a:ext>
            </a:extLst>
          </p:cNvPr>
          <p:cNvSpPr>
            <a:spLocks noGrp="1"/>
          </p:cNvSpPr>
          <p:nvPr>
            <p:ph type="sldNum" sz="quarter" idx="12"/>
          </p:nvPr>
        </p:nvSpPr>
        <p:spPr/>
        <p:txBody>
          <a:bodyPr/>
          <a:lstStyle/>
          <a:p>
            <a:fld id="{449BB73F-AC38-4294-A465-F9927F5C6FF4}" type="slidenum">
              <a:rPr lang="en-US" smtClean="0"/>
              <a:t>15</a:t>
            </a:fld>
            <a:endParaRPr lang="en-US"/>
          </a:p>
        </p:txBody>
      </p:sp>
    </p:spTree>
    <p:extLst>
      <p:ext uri="{BB962C8B-B14F-4D97-AF65-F5344CB8AC3E}">
        <p14:creationId xmlns:p14="http://schemas.microsoft.com/office/powerpoint/2010/main" val="189035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16BD-0441-BBC1-D8DD-9D5AAA7A80ED}"/>
              </a:ext>
            </a:extLst>
          </p:cNvPr>
          <p:cNvSpPr>
            <a:spLocks noGrp="1"/>
          </p:cNvSpPr>
          <p:nvPr>
            <p:ph type="title"/>
          </p:nvPr>
        </p:nvSpPr>
        <p:spPr>
          <a:xfrm>
            <a:off x="609600" y="274638"/>
            <a:ext cx="10160000" cy="1143000"/>
          </a:xfrm>
        </p:spPr>
        <p:txBody>
          <a:bodyPr anchor="ctr">
            <a:normAutofit/>
          </a:bodyPr>
          <a:lstStyle/>
          <a:p>
            <a:r>
              <a:rPr lang="en-US"/>
              <a:t>Changes in the Urban Areas</a:t>
            </a:r>
          </a:p>
        </p:txBody>
      </p:sp>
      <p:pic>
        <p:nvPicPr>
          <p:cNvPr id="5" name="Content Placeholder 4" descr="Map&#10;&#10;Description automatically generated">
            <a:extLst>
              <a:ext uri="{FF2B5EF4-FFF2-40B4-BE49-F238E27FC236}">
                <a16:creationId xmlns:a16="http://schemas.microsoft.com/office/drawing/2014/main" id="{1BB0EAD7-1D4D-3704-953F-C13A73C15B49}"/>
              </a:ext>
            </a:extLst>
          </p:cNvPr>
          <p:cNvPicPr>
            <a:picLocks noGrp="1" noChangeAspect="1"/>
          </p:cNvPicPr>
          <p:nvPr>
            <p:ph idx="1"/>
          </p:nvPr>
        </p:nvPicPr>
        <p:blipFill>
          <a:blip r:embed="rId2"/>
          <a:stretch>
            <a:fillRect/>
          </a:stretch>
        </p:blipFill>
        <p:spPr>
          <a:xfrm>
            <a:off x="3000187" y="1134070"/>
            <a:ext cx="5378823" cy="4800600"/>
          </a:xfrm>
          <a:noFill/>
        </p:spPr>
      </p:pic>
      <p:sp>
        <p:nvSpPr>
          <p:cNvPr id="7" name="TextBox 6">
            <a:extLst>
              <a:ext uri="{FF2B5EF4-FFF2-40B4-BE49-F238E27FC236}">
                <a16:creationId xmlns:a16="http://schemas.microsoft.com/office/drawing/2014/main" id="{AE5926B6-7E5B-3195-10B3-F1E84FB504CE}"/>
              </a:ext>
            </a:extLst>
          </p:cNvPr>
          <p:cNvSpPr txBox="1"/>
          <p:nvPr/>
        </p:nvSpPr>
        <p:spPr>
          <a:xfrm>
            <a:off x="2642410" y="5934670"/>
            <a:ext cx="6094378" cy="923330"/>
          </a:xfrm>
          <a:prstGeom prst="rect">
            <a:avLst/>
          </a:prstGeom>
          <a:noFill/>
        </p:spPr>
        <p:txBody>
          <a:bodyPr wrap="square">
            <a:spAutoFit/>
          </a:bodyPr>
          <a:lstStyle/>
          <a:p>
            <a:r>
              <a:rPr lang="en-US">
                <a:hlinkClick r:id="rId3"/>
              </a:rPr>
              <a:t>https://www.arcgis.com/home/webmap/viewer.html?webmap=bd0e7dcb4bf44f8694e1f100bc044ff9&amp;extent=-83.7275,35.0026,-81.6992,36.0964</a:t>
            </a:r>
            <a:r>
              <a:rPr lang="en-US"/>
              <a:t> </a:t>
            </a:r>
          </a:p>
        </p:txBody>
      </p:sp>
      <p:pic>
        <p:nvPicPr>
          <p:cNvPr id="4" name="Picture 3">
            <a:extLst>
              <a:ext uri="{FF2B5EF4-FFF2-40B4-BE49-F238E27FC236}">
                <a16:creationId xmlns:a16="http://schemas.microsoft.com/office/drawing/2014/main" id="{0B0FD64A-9613-C500-A8D9-4A852A20208C}"/>
              </a:ext>
            </a:extLst>
          </p:cNvPr>
          <p:cNvPicPr>
            <a:picLocks noChangeAspect="1"/>
          </p:cNvPicPr>
          <p:nvPr/>
        </p:nvPicPr>
        <p:blipFill>
          <a:blip r:embed="rId4"/>
          <a:stretch>
            <a:fillRect/>
          </a:stretch>
        </p:blipFill>
        <p:spPr>
          <a:xfrm>
            <a:off x="3121891" y="4027891"/>
            <a:ext cx="1992846" cy="1427309"/>
          </a:xfrm>
          <a:prstGeom prst="rect">
            <a:avLst/>
          </a:prstGeom>
          <a:ln>
            <a:solidFill>
              <a:schemeClr val="tx1"/>
            </a:solidFill>
          </a:ln>
        </p:spPr>
      </p:pic>
      <p:sp>
        <p:nvSpPr>
          <p:cNvPr id="3" name="Slide Number Placeholder 2">
            <a:extLst>
              <a:ext uri="{FF2B5EF4-FFF2-40B4-BE49-F238E27FC236}">
                <a16:creationId xmlns:a16="http://schemas.microsoft.com/office/drawing/2014/main" id="{4F06C829-2608-D687-64F9-1AD863A4386C}"/>
              </a:ext>
            </a:extLst>
          </p:cNvPr>
          <p:cNvSpPr>
            <a:spLocks noGrp="1"/>
          </p:cNvSpPr>
          <p:nvPr>
            <p:ph type="sldNum" sz="quarter" idx="12"/>
          </p:nvPr>
        </p:nvSpPr>
        <p:spPr/>
        <p:txBody>
          <a:bodyPr/>
          <a:lstStyle/>
          <a:p>
            <a:fld id="{449BB73F-AC38-4294-A465-F9927F5C6FF4}" type="slidenum">
              <a:rPr lang="en-US" smtClean="0"/>
              <a:t>16</a:t>
            </a:fld>
            <a:endParaRPr lang="en-US"/>
          </a:p>
        </p:txBody>
      </p:sp>
    </p:spTree>
    <p:extLst>
      <p:ext uri="{BB962C8B-B14F-4D97-AF65-F5344CB8AC3E}">
        <p14:creationId xmlns:p14="http://schemas.microsoft.com/office/powerpoint/2010/main" val="2696963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A6C0E85-62EF-0D7A-09F5-DE17B848E075}"/>
              </a:ext>
            </a:extLst>
          </p:cNvPr>
          <p:cNvSpPr>
            <a:spLocks noGrp="1"/>
          </p:cNvSpPr>
          <p:nvPr>
            <p:ph type="title"/>
          </p:nvPr>
        </p:nvSpPr>
        <p:spPr>
          <a:xfrm>
            <a:off x="609600" y="274638"/>
            <a:ext cx="10160000" cy="1143000"/>
          </a:xfrm>
        </p:spPr>
        <p:txBody>
          <a:bodyPr/>
          <a:lstStyle/>
          <a:p>
            <a:r>
              <a:rPr lang="en-US"/>
              <a:t>Where Urbanization is Expected in the Next 20 Years (MPO Projections)</a:t>
            </a:r>
          </a:p>
        </p:txBody>
      </p:sp>
      <p:pic>
        <p:nvPicPr>
          <p:cNvPr id="5" name="Content Placeholder 4">
            <a:extLst>
              <a:ext uri="{FF2B5EF4-FFF2-40B4-BE49-F238E27FC236}">
                <a16:creationId xmlns:a16="http://schemas.microsoft.com/office/drawing/2014/main" id="{DC5F79CC-9AD9-C4B8-A2F9-1CDD9D537373}"/>
              </a:ext>
            </a:extLst>
          </p:cNvPr>
          <p:cNvPicPr>
            <a:picLocks noGrp="1" noChangeAspect="1"/>
          </p:cNvPicPr>
          <p:nvPr>
            <p:ph idx="1"/>
          </p:nvPr>
        </p:nvPicPr>
        <p:blipFill>
          <a:blip r:embed="rId2"/>
          <a:stretch>
            <a:fillRect/>
          </a:stretch>
        </p:blipFill>
        <p:spPr>
          <a:xfrm>
            <a:off x="2938540" y="1600200"/>
            <a:ext cx="5502120" cy="4800600"/>
          </a:xfrm>
          <a:noFill/>
        </p:spPr>
      </p:pic>
      <p:sp>
        <p:nvSpPr>
          <p:cNvPr id="2" name="Slide Number Placeholder 1">
            <a:extLst>
              <a:ext uri="{FF2B5EF4-FFF2-40B4-BE49-F238E27FC236}">
                <a16:creationId xmlns:a16="http://schemas.microsoft.com/office/drawing/2014/main" id="{1796E98D-007C-A6F8-840B-EDFBE3BA3647}"/>
              </a:ext>
            </a:extLst>
          </p:cNvPr>
          <p:cNvSpPr>
            <a:spLocks noGrp="1"/>
          </p:cNvSpPr>
          <p:nvPr>
            <p:ph type="sldNum" sz="quarter" idx="12"/>
          </p:nvPr>
        </p:nvSpPr>
        <p:spPr/>
        <p:txBody>
          <a:bodyPr/>
          <a:lstStyle/>
          <a:p>
            <a:fld id="{449BB73F-AC38-4294-A465-F9927F5C6FF4}" type="slidenum">
              <a:rPr lang="en-US" smtClean="0"/>
              <a:t>17</a:t>
            </a:fld>
            <a:endParaRPr lang="en-US"/>
          </a:p>
        </p:txBody>
      </p:sp>
    </p:spTree>
    <p:extLst>
      <p:ext uri="{BB962C8B-B14F-4D97-AF65-F5344CB8AC3E}">
        <p14:creationId xmlns:p14="http://schemas.microsoft.com/office/powerpoint/2010/main" val="3840759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FEFF-517B-33EF-6F17-9E4EADFDAC5C}"/>
              </a:ext>
            </a:extLst>
          </p:cNvPr>
          <p:cNvSpPr>
            <a:spLocks noGrp="1"/>
          </p:cNvSpPr>
          <p:nvPr>
            <p:ph type="title"/>
          </p:nvPr>
        </p:nvSpPr>
        <p:spPr/>
        <p:txBody>
          <a:bodyPr/>
          <a:lstStyle/>
          <a:p>
            <a:r>
              <a:rPr lang="en-US"/>
              <a:t>Asheville UZA</a:t>
            </a:r>
          </a:p>
        </p:txBody>
      </p:sp>
      <p:sp>
        <p:nvSpPr>
          <p:cNvPr id="5" name="TextBox 4">
            <a:extLst>
              <a:ext uri="{FF2B5EF4-FFF2-40B4-BE49-F238E27FC236}">
                <a16:creationId xmlns:a16="http://schemas.microsoft.com/office/drawing/2014/main" id="{B3551A0C-5208-FA7F-7193-E9329C100912}"/>
              </a:ext>
            </a:extLst>
          </p:cNvPr>
          <p:cNvSpPr txBox="1"/>
          <p:nvPr/>
        </p:nvSpPr>
        <p:spPr>
          <a:xfrm>
            <a:off x="2642073" y="5715000"/>
            <a:ext cx="5942652" cy="461665"/>
          </a:xfrm>
          <a:prstGeom prst="rect">
            <a:avLst/>
          </a:prstGeom>
          <a:noFill/>
        </p:spPr>
        <p:txBody>
          <a:bodyPr wrap="none" rtlCol="0">
            <a:spAutoFit/>
          </a:bodyPr>
          <a:lstStyle/>
          <a:p>
            <a:r>
              <a:rPr lang="en-US" sz="2400" b="1" dirty="0"/>
              <a:t>2.35% increase in urbanized population</a:t>
            </a:r>
          </a:p>
        </p:txBody>
      </p:sp>
      <p:sp>
        <p:nvSpPr>
          <p:cNvPr id="3" name="Slide Number Placeholder 2">
            <a:extLst>
              <a:ext uri="{FF2B5EF4-FFF2-40B4-BE49-F238E27FC236}">
                <a16:creationId xmlns:a16="http://schemas.microsoft.com/office/drawing/2014/main" id="{ABADE2CD-E7FF-DA70-BCF7-5B32C5AE63D7}"/>
              </a:ext>
            </a:extLst>
          </p:cNvPr>
          <p:cNvSpPr>
            <a:spLocks noGrp="1"/>
          </p:cNvSpPr>
          <p:nvPr>
            <p:ph type="sldNum" sz="quarter" idx="12"/>
          </p:nvPr>
        </p:nvSpPr>
        <p:spPr/>
        <p:txBody>
          <a:bodyPr/>
          <a:lstStyle/>
          <a:p>
            <a:fld id="{449BB73F-AC38-4294-A465-F9927F5C6FF4}" type="slidenum">
              <a:rPr lang="en-US" smtClean="0"/>
              <a:t>18</a:t>
            </a:fld>
            <a:endParaRPr lang="en-US"/>
          </a:p>
        </p:txBody>
      </p:sp>
      <p:pic>
        <p:nvPicPr>
          <p:cNvPr id="6" name="Picture 5">
            <a:extLst>
              <a:ext uri="{FF2B5EF4-FFF2-40B4-BE49-F238E27FC236}">
                <a16:creationId xmlns:a16="http://schemas.microsoft.com/office/drawing/2014/main" id="{A044CDD7-804E-0DAA-D16F-F139BDCDF199}"/>
              </a:ext>
            </a:extLst>
          </p:cNvPr>
          <p:cNvPicPr>
            <a:picLocks noChangeAspect="1"/>
          </p:cNvPicPr>
          <p:nvPr/>
        </p:nvPicPr>
        <p:blipFill>
          <a:blip r:embed="rId2"/>
          <a:stretch>
            <a:fillRect/>
          </a:stretch>
        </p:blipFill>
        <p:spPr>
          <a:xfrm>
            <a:off x="90498" y="2607235"/>
            <a:ext cx="11083982" cy="1713912"/>
          </a:xfrm>
          <a:prstGeom prst="rect">
            <a:avLst/>
          </a:prstGeom>
        </p:spPr>
      </p:pic>
      <p:sp>
        <p:nvSpPr>
          <p:cNvPr id="4" name="TextBox 3">
            <a:extLst>
              <a:ext uri="{FF2B5EF4-FFF2-40B4-BE49-F238E27FC236}">
                <a16:creationId xmlns:a16="http://schemas.microsoft.com/office/drawing/2014/main" id="{791C3E00-09C5-0688-AC90-AE33A5720819}"/>
              </a:ext>
            </a:extLst>
          </p:cNvPr>
          <p:cNvSpPr txBox="1"/>
          <p:nvPr/>
        </p:nvSpPr>
        <p:spPr>
          <a:xfrm>
            <a:off x="5772028" y="4556408"/>
            <a:ext cx="4873317" cy="461665"/>
          </a:xfrm>
          <a:prstGeom prst="rect">
            <a:avLst/>
          </a:prstGeom>
          <a:noFill/>
        </p:spPr>
        <p:txBody>
          <a:bodyPr wrap="square" rtlCol="0">
            <a:spAutoFit/>
          </a:bodyPr>
          <a:lstStyle/>
          <a:p>
            <a:r>
              <a:rPr lang="en-US" sz="1200" dirty="0"/>
              <a:t>Urban population per US Census</a:t>
            </a:r>
          </a:p>
          <a:p>
            <a:r>
              <a:rPr lang="en-US" sz="1200" dirty="0"/>
              <a:t>Form P2: 2020 DEC Demographic and Housing Characteristics </a:t>
            </a:r>
          </a:p>
        </p:txBody>
      </p:sp>
      <p:cxnSp>
        <p:nvCxnSpPr>
          <p:cNvPr id="10" name="Straight Arrow Connector 9">
            <a:extLst>
              <a:ext uri="{FF2B5EF4-FFF2-40B4-BE49-F238E27FC236}">
                <a16:creationId xmlns:a16="http://schemas.microsoft.com/office/drawing/2014/main" id="{D47A2426-84A7-5FCF-0DDB-3F0D070C65F9}"/>
              </a:ext>
            </a:extLst>
          </p:cNvPr>
          <p:cNvCxnSpPr/>
          <p:nvPr/>
        </p:nvCxnSpPr>
        <p:spPr>
          <a:xfrm flipV="1">
            <a:off x="6410036" y="4330383"/>
            <a:ext cx="0" cy="2352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574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1E5E-667F-43D4-8288-07328C0E38FA}"/>
              </a:ext>
            </a:extLst>
          </p:cNvPr>
          <p:cNvSpPr>
            <a:spLocks noGrp="1"/>
          </p:cNvSpPr>
          <p:nvPr>
            <p:ph type="title"/>
          </p:nvPr>
        </p:nvSpPr>
        <p:spPr/>
        <p:txBody>
          <a:bodyPr/>
          <a:lstStyle/>
          <a:p>
            <a:r>
              <a:rPr lang="en-US"/>
              <a:t>Transit Funding Changes - Summary</a:t>
            </a:r>
          </a:p>
        </p:txBody>
      </p:sp>
      <p:sp>
        <p:nvSpPr>
          <p:cNvPr id="3" name="Content Placeholder 2">
            <a:extLst>
              <a:ext uri="{FF2B5EF4-FFF2-40B4-BE49-F238E27FC236}">
                <a16:creationId xmlns:a16="http://schemas.microsoft.com/office/drawing/2014/main" id="{99AD99C1-2BA6-3BB7-3B3A-500FE6B3CBBA}"/>
              </a:ext>
            </a:extLst>
          </p:cNvPr>
          <p:cNvSpPr>
            <a:spLocks noGrp="1"/>
          </p:cNvSpPr>
          <p:nvPr>
            <p:ph idx="1"/>
          </p:nvPr>
        </p:nvSpPr>
        <p:spPr>
          <a:xfrm>
            <a:off x="609600" y="1200573"/>
            <a:ext cx="10160000" cy="4800600"/>
          </a:xfrm>
        </p:spPr>
        <p:txBody>
          <a:bodyPr>
            <a:normAutofit/>
          </a:bodyPr>
          <a:lstStyle/>
          <a:p>
            <a:r>
              <a:rPr lang="en-US" b="1" dirty="0"/>
              <a:t>Haywood County</a:t>
            </a:r>
          </a:p>
          <a:p>
            <a:pPr lvl="1"/>
            <a:r>
              <a:rPr lang="en-US" dirty="0"/>
              <a:t>County’s UZAs have less than 50,000 population, therefore they’re not eligible for 5307 urban funding. Instead, they’re eligible for 5311 rural funding. Haywood County will be a sub-recipient of NCDOT rather than the City of Asheville. </a:t>
            </a:r>
            <a:br>
              <a:rPr lang="en-US" dirty="0"/>
            </a:br>
            <a:endParaRPr lang="en-US" dirty="0"/>
          </a:p>
          <a:p>
            <a:r>
              <a:rPr lang="en-US" b="1" dirty="0"/>
              <a:t>City of Asheville, Buncombe and Henderson County</a:t>
            </a:r>
          </a:p>
          <a:p>
            <a:pPr lvl="1"/>
            <a:r>
              <a:rPr lang="en-US" dirty="0"/>
              <a:t>Local percent allocations increase; funding levels unknown at this time.</a:t>
            </a:r>
          </a:p>
          <a:p>
            <a:pPr lvl="1"/>
            <a:endParaRPr lang="en-US" dirty="0"/>
          </a:p>
        </p:txBody>
      </p:sp>
      <p:sp>
        <p:nvSpPr>
          <p:cNvPr id="4" name="Slide Number Placeholder 3">
            <a:extLst>
              <a:ext uri="{FF2B5EF4-FFF2-40B4-BE49-F238E27FC236}">
                <a16:creationId xmlns:a16="http://schemas.microsoft.com/office/drawing/2014/main" id="{8ADE5694-36D4-0187-AD9F-75DF52E68382}"/>
              </a:ext>
            </a:extLst>
          </p:cNvPr>
          <p:cNvSpPr>
            <a:spLocks noGrp="1"/>
          </p:cNvSpPr>
          <p:nvPr>
            <p:ph type="sldNum" sz="quarter" idx="12"/>
          </p:nvPr>
        </p:nvSpPr>
        <p:spPr/>
        <p:txBody>
          <a:bodyPr/>
          <a:lstStyle/>
          <a:p>
            <a:fld id="{449BB73F-AC38-4294-A465-F9927F5C6FF4}" type="slidenum">
              <a:rPr lang="en-US" smtClean="0"/>
              <a:t>19</a:t>
            </a:fld>
            <a:endParaRPr lang="en-US"/>
          </a:p>
        </p:txBody>
      </p:sp>
      <p:pic>
        <p:nvPicPr>
          <p:cNvPr id="9" name="Picture 8">
            <a:extLst>
              <a:ext uri="{FF2B5EF4-FFF2-40B4-BE49-F238E27FC236}">
                <a16:creationId xmlns:a16="http://schemas.microsoft.com/office/drawing/2014/main" id="{91D14DEF-7658-D5D1-B239-1B3D6D3626E7}"/>
              </a:ext>
            </a:extLst>
          </p:cNvPr>
          <p:cNvPicPr>
            <a:picLocks noChangeAspect="1"/>
          </p:cNvPicPr>
          <p:nvPr/>
        </p:nvPicPr>
        <p:blipFill>
          <a:blip r:embed="rId3"/>
          <a:stretch>
            <a:fillRect/>
          </a:stretch>
        </p:blipFill>
        <p:spPr>
          <a:xfrm>
            <a:off x="1005043" y="3699594"/>
            <a:ext cx="8753475" cy="3114675"/>
          </a:xfrm>
          <a:prstGeom prst="rect">
            <a:avLst/>
          </a:prstGeom>
        </p:spPr>
      </p:pic>
    </p:spTree>
    <p:extLst>
      <p:ext uri="{BB962C8B-B14F-4D97-AF65-F5344CB8AC3E}">
        <p14:creationId xmlns:p14="http://schemas.microsoft.com/office/powerpoint/2010/main" val="257029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7E5F-BC60-54C2-FA5B-80A2A67D632C}"/>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B518B643-A8AA-2880-A34E-B0982E81F45F}"/>
              </a:ext>
            </a:extLst>
          </p:cNvPr>
          <p:cNvSpPr>
            <a:spLocks noGrp="1"/>
          </p:cNvSpPr>
          <p:nvPr>
            <p:ph idx="1"/>
          </p:nvPr>
        </p:nvSpPr>
        <p:spPr/>
        <p:txBody>
          <a:bodyPr>
            <a:normAutofit/>
          </a:bodyPr>
          <a:lstStyle/>
          <a:p>
            <a:pPr marL="114300" indent="0">
              <a:buNone/>
            </a:pPr>
            <a:r>
              <a:rPr lang="en-US" b="1" dirty="0"/>
              <a:t>UZAs &gt;200,000 pop.</a:t>
            </a:r>
          </a:p>
          <a:p>
            <a:r>
              <a:rPr lang="en-US" dirty="0"/>
              <a:t>Section 5307 funds are allocated to FTA‐defined Urbanized Area (UZA) Designated Recipients; City of Asheville is current Designated Recipient.</a:t>
            </a:r>
            <a:br>
              <a:rPr lang="en-US" dirty="0"/>
            </a:br>
            <a:endParaRPr lang="en-US" dirty="0"/>
          </a:p>
          <a:p>
            <a:r>
              <a:rPr lang="en-US" dirty="0"/>
              <a:t>UZA Designated Recipients receive FTA formula‐based allocations and equitably suballocate funds to operators within each UZA.</a:t>
            </a:r>
            <a:br>
              <a:rPr lang="en-US" dirty="0"/>
            </a:br>
            <a:endParaRPr lang="en-US" dirty="0"/>
          </a:p>
          <a:p>
            <a:r>
              <a:rPr lang="en-US" dirty="0"/>
              <a:t>In UZAs in which the MPO is not the designated recipient, the MPO must still determine the intra‐UZA funding sub‐allocation. </a:t>
            </a:r>
            <a:br>
              <a:rPr lang="en-US" dirty="0"/>
            </a:br>
            <a:endParaRPr lang="en-US" dirty="0"/>
          </a:p>
          <a:p>
            <a:pPr marL="114300" indent="0">
              <a:buNone/>
            </a:pPr>
            <a:r>
              <a:rPr lang="en-US" b="1" dirty="0"/>
              <a:t>UZAs 50,000 – 199,999 pop.</a:t>
            </a:r>
          </a:p>
          <a:p>
            <a:r>
              <a:rPr lang="en-US" dirty="0"/>
              <a:t>The state of North Carolina receives and distributes Section 5307 funds for UZAs with a population less than 200,000 people.</a:t>
            </a:r>
          </a:p>
        </p:txBody>
      </p:sp>
      <p:sp>
        <p:nvSpPr>
          <p:cNvPr id="4" name="Slide Number Placeholder 3">
            <a:extLst>
              <a:ext uri="{FF2B5EF4-FFF2-40B4-BE49-F238E27FC236}">
                <a16:creationId xmlns:a16="http://schemas.microsoft.com/office/drawing/2014/main" id="{49335581-B8F9-67E6-E959-5A6F49764CCF}"/>
              </a:ext>
            </a:extLst>
          </p:cNvPr>
          <p:cNvSpPr>
            <a:spLocks noGrp="1"/>
          </p:cNvSpPr>
          <p:nvPr>
            <p:ph type="sldNum" sz="quarter" idx="12"/>
          </p:nvPr>
        </p:nvSpPr>
        <p:spPr/>
        <p:txBody>
          <a:bodyPr/>
          <a:lstStyle/>
          <a:p>
            <a:fld id="{449BB73F-AC38-4294-A465-F9927F5C6FF4}" type="slidenum">
              <a:rPr lang="en-US" smtClean="0"/>
              <a:t>2</a:t>
            </a:fld>
            <a:endParaRPr lang="en-US"/>
          </a:p>
        </p:txBody>
      </p:sp>
    </p:spTree>
    <p:extLst>
      <p:ext uri="{BB962C8B-B14F-4D97-AF65-F5344CB8AC3E}">
        <p14:creationId xmlns:p14="http://schemas.microsoft.com/office/powerpoint/2010/main" val="4079628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1E5E-667F-43D4-8288-07328C0E38FA}"/>
              </a:ext>
            </a:extLst>
          </p:cNvPr>
          <p:cNvSpPr>
            <a:spLocks noGrp="1"/>
          </p:cNvSpPr>
          <p:nvPr>
            <p:ph type="title"/>
          </p:nvPr>
        </p:nvSpPr>
        <p:spPr/>
        <p:txBody>
          <a:bodyPr/>
          <a:lstStyle/>
          <a:p>
            <a:r>
              <a:rPr lang="en-US"/>
              <a:t>Transit Funding Options</a:t>
            </a:r>
          </a:p>
        </p:txBody>
      </p:sp>
      <p:sp>
        <p:nvSpPr>
          <p:cNvPr id="3" name="Content Placeholder 2">
            <a:extLst>
              <a:ext uri="{FF2B5EF4-FFF2-40B4-BE49-F238E27FC236}">
                <a16:creationId xmlns:a16="http://schemas.microsoft.com/office/drawing/2014/main" id="{99AD99C1-2BA6-3BB7-3B3A-500FE6B3CBBA}"/>
              </a:ext>
            </a:extLst>
          </p:cNvPr>
          <p:cNvSpPr>
            <a:spLocks noGrp="1"/>
          </p:cNvSpPr>
          <p:nvPr>
            <p:ph idx="1"/>
          </p:nvPr>
        </p:nvSpPr>
        <p:spPr>
          <a:xfrm>
            <a:off x="609600" y="1200573"/>
            <a:ext cx="10160000" cy="4800600"/>
          </a:xfrm>
        </p:spPr>
        <p:txBody>
          <a:bodyPr>
            <a:normAutofit/>
          </a:bodyPr>
          <a:lstStyle/>
          <a:p>
            <a:r>
              <a:rPr lang="en-US" b="1" dirty="0">
                <a:highlight>
                  <a:srgbClr val="FFFF00"/>
                </a:highlight>
              </a:rPr>
              <a:t>Option 1</a:t>
            </a:r>
          </a:p>
          <a:p>
            <a:pPr lvl="1"/>
            <a:r>
              <a:rPr lang="en-US" dirty="0">
                <a:highlight>
                  <a:srgbClr val="FFFF00"/>
                </a:highlight>
              </a:rPr>
              <a:t>Continue with the existing funding formula (i.e. Alternative #9), updated with new</a:t>
            </a:r>
            <a:br>
              <a:rPr lang="en-US" dirty="0">
                <a:highlight>
                  <a:srgbClr val="FFFF00"/>
                </a:highlight>
              </a:rPr>
            </a:br>
            <a:r>
              <a:rPr lang="en-US" dirty="0">
                <a:highlight>
                  <a:srgbClr val="FFFF00"/>
                </a:highlight>
              </a:rPr>
              <a:t>Census UZA numbers, starting in FY 2024.</a:t>
            </a:r>
            <a:br>
              <a:rPr lang="en-US" dirty="0"/>
            </a:br>
            <a:endParaRPr lang="en-US" dirty="0"/>
          </a:p>
          <a:p>
            <a:r>
              <a:rPr lang="en-US" b="1" dirty="0"/>
              <a:t>Option 2</a:t>
            </a:r>
          </a:p>
          <a:p>
            <a:pPr lvl="1"/>
            <a:r>
              <a:rPr lang="en-US" dirty="0"/>
              <a:t>Review previous funding formula study Alternatives (#1-9) and choose one of these as the new formula starting in FY 2024.</a:t>
            </a:r>
            <a:br>
              <a:rPr lang="en-US" dirty="0"/>
            </a:br>
            <a:endParaRPr lang="en-US" dirty="0"/>
          </a:p>
          <a:p>
            <a:r>
              <a:rPr lang="en-US" b="1" dirty="0"/>
              <a:t>Option 3</a:t>
            </a:r>
          </a:p>
          <a:p>
            <a:pPr lvl="1"/>
            <a:r>
              <a:rPr lang="en-US" dirty="0"/>
              <a:t>Start an entirely new funding formula study</a:t>
            </a:r>
            <a:br>
              <a:rPr lang="en-US" dirty="0"/>
            </a:br>
            <a:r>
              <a:rPr lang="en-US" b="1" dirty="0"/>
              <a:t>(NOTE: </a:t>
            </a:r>
            <a:r>
              <a:rPr lang="en-US" dirty="0"/>
              <a:t>Previous study used MPO Planning Funds (80%) and local matching funds (20%; each local funding contribution based on population % within MPO</a:t>
            </a:r>
            <a:r>
              <a:rPr lang="en-US" b="1" dirty="0"/>
              <a:t>).</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DE6A5FA3-CE3F-D847-E681-91E25E6A1954}"/>
              </a:ext>
            </a:extLst>
          </p:cNvPr>
          <p:cNvSpPr>
            <a:spLocks noGrp="1"/>
          </p:cNvSpPr>
          <p:nvPr>
            <p:ph type="sldNum" sz="quarter" idx="12"/>
          </p:nvPr>
        </p:nvSpPr>
        <p:spPr/>
        <p:txBody>
          <a:bodyPr/>
          <a:lstStyle/>
          <a:p>
            <a:fld id="{449BB73F-AC38-4294-A465-F9927F5C6FF4}" type="slidenum">
              <a:rPr lang="en-US" smtClean="0"/>
              <a:t>20</a:t>
            </a:fld>
            <a:endParaRPr lang="en-US"/>
          </a:p>
        </p:txBody>
      </p:sp>
    </p:spTree>
    <p:extLst>
      <p:ext uri="{BB962C8B-B14F-4D97-AF65-F5344CB8AC3E}">
        <p14:creationId xmlns:p14="http://schemas.microsoft.com/office/powerpoint/2010/main" val="3247005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CFCB-22D1-8AA5-2981-CDAFCCE7B957}"/>
              </a:ext>
            </a:extLst>
          </p:cNvPr>
          <p:cNvSpPr>
            <a:spLocks noGrp="1"/>
          </p:cNvSpPr>
          <p:nvPr>
            <p:ph type="title"/>
          </p:nvPr>
        </p:nvSpPr>
        <p:spPr/>
        <p:txBody>
          <a:bodyPr/>
          <a:lstStyle/>
          <a:p>
            <a:r>
              <a:rPr lang="en-US" dirty="0"/>
              <a:t>9/12/23 5307 Sub-Recipient Work Group Discussion</a:t>
            </a:r>
          </a:p>
        </p:txBody>
      </p:sp>
      <p:sp>
        <p:nvSpPr>
          <p:cNvPr id="3" name="Content Placeholder 2">
            <a:extLst>
              <a:ext uri="{FF2B5EF4-FFF2-40B4-BE49-F238E27FC236}">
                <a16:creationId xmlns:a16="http://schemas.microsoft.com/office/drawing/2014/main" id="{1493EB2B-3D5A-CD12-5084-DA2CFAE0F366}"/>
              </a:ext>
            </a:extLst>
          </p:cNvPr>
          <p:cNvSpPr>
            <a:spLocks noGrp="1"/>
          </p:cNvSpPr>
          <p:nvPr>
            <p:ph idx="1"/>
          </p:nvPr>
        </p:nvSpPr>
        <p:spPr/>
        <p:txBody>
          <a:bodyPr>
            <a:normAutofit/>
          </a:bodyPr>
          <a:lstStyle/>
          <a:p>
            <a:pPr marL="571500" indent="-457200">
              <a:buFont typeface="+mj-lt"/>
              <a:buAutoNum type="arabicPeriod"/>
            </a:pPr>
            <a:r>
              <a:rPr lang="en-US" sz="2000" dirty="0"/>
              <a:t>For FY 2024 (Oct. 1, 2023 – Sept. 30, 2024), the group agreed to continue using Alt. #9 formula (minus Haywood County).</a:t>
            </a:r>
            <a:br>
              <a:rPr lang="en-US" sz="2000" dirty="0"/>
            </a:br>
            <a:endParaRPr lang="en-US" sz="2000" dirty="0"/>
          </a:p>
          <a:p>
            <a:pPr marL="571500" indent="-457200">
              <a:buFont typeface="+mj-lt"/>
              <a:buAutoNum type="arabicPeriod"/>
            </a:pPr>
            <a:r>
              <a:rPr lang="en-US" sz="2000" dirty="0"/>
              <a:t>For FY 2025 (Oct. 1, 2024 – Sept. 30, 2025), the group would like to explore using more uniform datasets from the National Transit Database (NTD) that are available for City of Asheville (Full Reporter), Buncombe County (Full Reporter), and Henderson County (Reduced Reporter). e.g. FTA Form FFA 10</a:t>
            </a:r>
            <a:br>
              <a:rPr lang="en-US" sz="2000" dirty="0"/>
            </a:br>
            <a:endParaRPr lang="en-US" sz="2000" dirty="0"/>
          </a:p>
          <a:p>
            <a:pPr marL="571500" indent="-457200">
              <a:buFont typeface="+mj-lt"/>
              <a:buAutoNum type="arabicPeriod"/>
            </a:pPr>
            <a:r>
              <a:rPr lang="en-US" sz="2000" dirty="0"/>
              <a:t>For FY 2025, the group is interested in looking at the “total funding picture”</a:t>
            </a:r>
            <a:br>
              <a:rPr lang="en-US" sz="2000" dirty="0"/>
            </a:br>
            <a:r>
              <a:rPr lang="en-US" sz="2000" dirty="0"/>
              <a:t>(i.e. City of Asheville additional local funds dedicated from local general fund, SMAP and ROAP funds available to Buncombe County, etc.)</a:t>
            </a:r>
          </a:p>
        </p:txBody>
      </p:sp>
      <p:sp>
        <p:nvSpPr>
          <p:cNvPr id="4" name="Slide Number Placeholder 3">
            <a:extLst>
              <a:ext uri="{FF2B5EF4-FFF2-40B4-BE49-F238E27FC236}">
                <a16:creationId xmlns:a16="http://schemas.microsoft.com/office/drawing/2014/main" id="{F3031A20-2E36-F2A2-476B-97516EEFA27E}"/>
              </a:ext>
            </a:extLst>
          </p:cNvPr>
          <p:cNvSpPr>
            <a:spLocks noGrp="1"/>
          </p:cNvSpPr>
          <p:nvPr>
            <p:ph type="sldNum" sz="quarter" idx="12"/>
          </p:nvPr>
        </p:nvSpPr>
        <p:spPr/>
        <p:txBody>
          <a:bodyPr/>
          <a:lstStyle/>
          <a:p>
            <a:fld id="{449BB73F-AC38-4294-A465-F9927F5C6FF4}" type="slidenum">
              <a:rPr lang="en-US" smtClean="0"/>
              <a:t>21</a:t>
            </a:fld>
            <a:endParaRPr lang="en-US"/>
          </a:p>
        </p:txBody>
      </p:sp>
      <p:pic>
        <p:nvPicPr>
          <p:cNvPr id="6" name="Picture 5">
            <a:extLst>
              <a:ext uri="{FF2B5EF4-FFF2-40B4-BE49-F238E27FC236}">
                <a16:creationId xmlns:a16="http://schemas.microsoft.com/office/drawing/2014/main" id="{8D988F89-AAED-C10F-C95F-E27EB24D96D4}"/>
              </a:ext>
            </a:extLst>
          </p:cNvPr>
          <p:cNvPicPr>
            <a:picLocks noChangeAspect="1"/>
          </p:cNvPicPr>
          <p:nvPr/>
        </p:nvPicPr>
        <p:blipFill rotWithShape="1">
          <a:blip r:embed="rId3"/>
          <a:srcRect t="8871"/>
          <a:stretch/>
        </p:blipFill>
        <p:spPr>
          <a:xfrm>
            <a:off x="1276211" y="5166489"/>
            <a:ext cx="4878355" cy="1657326"/>
          </a:xfrm>
          <a:prstGeom prst="rect">
            <a:avLst/>
          </a:prstGeom>
        </p:spPr>
      </p:pic>
      <p:sp>
        <p:nvSpPr>
          <p:cNvPr id="11" name="TextBox 10">
            <a:extLst>
              <a:ext uri="{FF2B5EF4-FFF2-40B4-BE49-F238E27FC236}">
                <a16:creationId xmlns:a16="http://schemas.microsoft.com/office/drawing/2014/main" id="{81EA7E40-5D98-B4B5-B41F-B7674AFABF4F}"/>
              </a:ext>
            </a:extLst>
          </p:cNvPr>
          <p:cNvSpPr txBox="1"/>
          <p:nvPr/>
        </p:nvSpPr>
        <p:spPr>
          <a:xfrm>
            <a:off x="6278354" y="6550223"/>
            <a:ext cx="3824763" cy="307777"/>
          </a:xfrm>
          <a:prstGeom prst="rect">
            <a:avLst/>
          </a:prstGeom>
          <a:noFill/>
        </p:spPr>
        <p:txBody>
          <a:bodyPr wrap="square" rtlCol="0">
            <a:spAutoFit/>
          </a:bodyPr>
          <a:lstStyle/>
          <a:p>
            <a:r>
              <a:rPr lang="en-US" sz="1400" b="1" dirty="0"/>
              <a:t>High Intensity Busway </a:t>
            </a:r>
            <a:r>
              <a:rPr lang="en-US" sz="1400" dirty="0"/>
              <a:t>= dedicated bus lane</a:t>
            </a:r>
          </a:p>
        </p:txBody>
      </p:sp>
      <p:sp>
        <p:nvSpPr>
          <p:cNvPr id="12" name="TextBox 11">
            <a:extLst>
              <a:ext uri="{FF2B5EF4-FFF2-40B4-BE49-F238E27FC236}">
                <a16:creationId xmlns:a16="http://schemas.microsoft.com/office/drawing/2014/main" id="{0127292B-8F1A-70E7-99FE-1A37DDECAA14}"/>
              </a:ext>
            </a:extLst>
          </p:cNvPr>
          <p:cNvSpPr txBox="1"/>
          <p:nvPr/>
        </p:nvSpPr>
        <p:spPr>
          <a:xfrm>
            <a:off x="6278354" y="6027003"/>
            <a:ext cx="4289592" cy="523220"/>
          </a:xfrm>
          <a:prstGeom prst="rect">
            <a:avLst/>
          </a:prstGeom>
          <a:noFill/>
        </p:spPr>
        <p:txBody>
          <a:bodyPr wrap="square" rtlCol="0">
            <a:spAutoFit/>
          </a:bodyPr>
          <a:lstStyle/>
          <a:p>
            <a:r>
              <a:rPr lang="en-US" sz="1400" b="1" dirty="0"/>
              <a:t>Fixed Guideway </a:t>
            </a:r>
            <a:r>
              <a:rPr lang="en-US" sz="1400" dirty="0"/>
              <a:t>= dedicated R.O.W. for transit, may include rails or overhead catenary</a:t>
            </a:r>
          </a:p>
        </p:txBody>
      </p:sp>
    </p:spTree>
    <p:extLst>
      <p:ext uri="{BB962C8B-B14F-4D97-AF65-F5344CB8AC3E}">
        <p14:creationId xmlns:p14="http://schemas.microsoft.com/office/powerpoint/2010/main" val="2874775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6A73D8-61B6-85E7-0060-37A55779A5B8}"/>
              </a:ext>
            </a:extLst>
          </p:cNvPr>
          <p:cNvSpPr>
            <a:spLocks noGrp="1"/>
          </p:cNvSpPr>
          <p:nvPr>
            <p:ph type="title"/>
          </p:nvPr>
        </p:nvSpPr>
        <p:spPr/>
        <p:txBody>
          <a:bodyPr/>
          <a:lstStyle/>
          <a:p>
            <a:r>
              <a:rPr lang="en-US"/>
              <a:t>QUESTIONS?</a:t>
            </a:r>
          </a:p>
        </p:txBody>
      </p:sp>
      <p:sp>
        <p:nvSpPr>
          <p:cNvPr id="9" name="Text Placeholder 8">
            <a:extLst>
              <a:ext uri="{FF2B5EF4-FFF2-40B4-BE49-F238E27FC236}">
                <a16:creationId xmlns:a16="http://schemas.microsoft.com/office/drawing/2014/main" id="{15A634F3-7E8F-E8D7-57B7-B51D61872105}"/>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6E65CF08-A17F-AD39-5F4C-D463B3B356A8}"/>
              </a:ext>
            </a:extLst>
          </p:cNvPr>
          <p:cNvSpPr>
            <a:spLocks noGrp="1"/>
          </p:cNvSpPr>
          <p:nvPr>
            <p:ph type="sldNum" sz="quarter" idx="12"/>
          </p:nvPr>
        </p:nvSpPr>
        <p:spPr/>
        <p:txBody>
          <a:bodyPr/>
          <a:lstStyle/>
          <a:p>
            <a:fld id="{449BB73F-AC38-4294-A465-F9927F5C6FF4}" type="slidenum">
              <a:rPr lang="en-US" smtClean="0"/>
              <a:t>22</a:t>
            </a:fld>
            <a:endParaRPr lang="en-US"/>
          </a:p>
        </p:txBody>
      </p:sp>
    </p:spTree>
    <p:extLst>
      <p:ext uri="{BB962C8B-B14F-4D97-AF65-F5344CB8AC3E}">
        <p14:creationId xmlns:p14="http://schemas.microsoft.com/office/powerpoint/2010/main" val="3196294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3FF640-003E-19CB-633D-CCBDDAFF87F0}"/>
              </a:ext>
            </a:extLst>
          </p:cNvPr>
          <p:cNvSpPr>
            <a:spLocks noGrp="1"/>
          </p:cNvSpPr>
          <p:nvPr>
            <p:ph type="title"/>
          </p:nvPr>
        </p:nvSpPr>
        <p:spPr/>
        <p:txBody>
          <a:bodyPr/>
          <a:lstStyle/>
          <a:p>
            <a:r>
              <a:rPr lang="en-US" dirty="0"/>
              <a:t>Additional Background Information</a:t>
            </a:r>
          </a:p>
        </p:txBody>
      </p:sp>
      <p:sp>
        <p:nvSpPr>
          <p:cNvPr id="6" name="Content Placeholder 5">
            <a:extLst>
              <a:ext uri="{FF2B5EF4-FFF2-40B4-BE49-F238E27FC236}">
                <a16:creationId xmlns:a16="http://schemas.microsoft.com/office/drawing/2014/main" id="{ACD986E5-8D53-1CAE-F592-9525B39F17D9}"/>
              </a:ext>
            </a:extLst>
          </p:cNvPr>
          <p:cNvSpPr>
            <a:spLocks noGrp="1"/>
          </p:cNvSpPr>
          <p:nvPr>
            <p:ph idx="1"/>
          </p:nvPr>
        </p:nvSpPr>
        <p:spPr/>
        <p:txBody>
          <a:bodyPr/>
          <a:lstStyle/>
          <a:p>
            <a:r>
              <a:rPr lang="en-US" dirty="0"/>
              <a:t>Pages with yellow-highlighted sections are from the 2017 </a:t>
            </a:r>
            <a:r>
              <a:rPr lang="en-US" i="1" dirty="0"/>
              <a:t>FBRMPO Urban Transit Funding Formula Study</a:t>
            </a:r>
            <a:r>
              <a:rPr lang="en-US" dirty="0"/>
              <a:t> (i.e. 5307 study), KFH Group</a:t>
            </a:r>
            <a:br>
              <a:rPr lang="en-US" dirty="0"/>
            </a:br>
            <a:endParaRPr lang="en-US" dirty="0"/>
          </a:p>
          <a:p>
            <a:r>
              <a:rPr lang="en-US" dirty="0"/>
              <a:t>Red callout notes/comments are by Scott Adams, Transportation Planner, FBRMPO</a:t>
            </a:r>
            <a:br>
              <a:rPr lang="en-US"/>
            </a:br>
            <a:endParaRPr lang="en-US" dirty="0"/>
          </a:p>
          <a:p>
            <a:r>
              <a:rPr lang="en-US" dirty="0"/>
              <a:t>On slide #27, calculations were only run for Alt. #1 and Alt. #9 for the purposes of this presentation since those were the two Alternatives favored by the FBRMPO Board in 2017.</a:t>
            </a:r>
          </a:p>
          <a:p>
            <a:endParaRPr lang="en-US" dirty="0"/>
          </a:p>
        </p:txBody>
      </p:sp>
      <p:sp>
        <p:nvSpPr>
          <p:cNvPr id="4" name="Slide Number Placeholder 3">
            <a:extLst>
              <a:ext uri="{FF2B5EF4-FFF2-40B4-BE49-F238E27FC236}">
                <a16:creationId xmlns:a16="http://schemas.microsoft.com/office/drawing/2014/main" id="{9D12988D-8601-75B2-891C-238498D46A71}"/>
              </a:ext>
            </a:extLst>
          </p:cNvPr>
          <p:cNvSpPr>
            <a:spLocks noGrp="1"/>
          </p:cNvSpPr>
          <p:nvPr>
            <p:ph type="sldNum" sz="quarter" idx="12"/>
          </p:nvPr>
        </p:nvSpPr>
        <p:spPr/>
        <p:txBody>
          <a:bodyPr/>
          <a:lstStyle/>
          <a:p>
            <a:fld id="{449BB73F-AC38-4294-A465-F9927F5C6FF4}" type="slidenum">
              <a:rPr lang="en-US" smtClean="0"/>
              <a:t>23</a:t>
            </a:fld>
            <a:endParaRPr lang="en-US"/>
          </a:p>
        </p:txBody>
      </p:sp>
    </p:spTree>
    <p:extLst>
      <p:ext uri="{BB962C8B-B14F-4D97-AF65-F5344CB8AC3E}">
        <p14:creationId xmlns:p14="http://schemas.microsoft.com/office/powerpoint/2010/main" val="2340421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AD81B-0ED2-A4FD-61C5-593D81D7C174}"/>
              </a:ext>
            </a:extLst>
          </p:cNvPr>
          <p:cNvPicPr>
            <a:picLocks noChangeAspect="1"/>
          </p:cNvPicPr>
          <p:nvPr/>
        </p:nvPicPr>
        <p:blipFill>
          <a:blip r:embed="rId3"/>
          <a:stretch>
            <a:fillRect/>
          </a:stretch>
        </p:blipFill>
        <p:spPr>
          <a:xfrm>
            <a:off x="1764246" y="0"/>
            <a:ext cx="7667625" cy="3028950"/>
          </a:xfrm>
          <a:prstGeom prst="rect">
            <a:avLst/>
          </a:prstGeom>
        </p:spPr>
      </p:pic>
      <p:pic>
        <p:nvPicPr>
          <p:cNvPr id="5" name="Picture 4">
            <a:extLst>
              <a:ext uri="{FF2B5EF4-FFF2-40B4-BE49-F238E27FC236}">
                <a16:creationId xmlns:a16="http://schemas.microsoft.com/office/drawing/2014/main" id="{B871E998-C9B4-9AA2-EC90-87D746A62E81}"/>
              </a:ext>
            </a:extLst>
          </p:cNvPr>
          <p:cNvPicPr>
            <a:picLocks noChangeAspect="1"/>
          </p:cNvPicPr>
          <p:nvPr/>
        </p:nvPicPr>
        <p:blipFill>
          <a:blip r:embed="rId4"/>
          <a:stretch>
            <a:fillRect/>
          </a:stretch>
        </p:blipFill>
        <p:spPr>
          <a:xfrm>
            <a:off x="2002371" y="3249251"/>
            <a:ext cx="7429500" cy="1409700"/>
          </a:xfrm>
          <a:prstGeom prst="rect">
            <a:avLst/>
          </a:prstGeom>
        </p:spPr>
      </p:pic>
      <p:sp>
        <p:nvSpPr>
          <p:cNvPr id="2" name="Slide Number Placeholder 1">
            <a:extLst>
              <a:ext uri="{FF2B5EF4-FFF2-40B4-BE49-F238E27FC236}">
                <a16:creationId xmlns:a16="http://schemas.microsoft.com/office/drawing/2014/main" id="{235E1149-521C-4312-573B-BD4292F5F737}"/>
              </a:ext>
            </a:extLst>
          </p:cNvPr>
          <p:cNvSpPr>
            <a:spLocks noGrp="1"/>
          </p:cNvSpPr>
          <p:nvPr>
            <p:ph type="sldNum" sz="quarter" idx="12"/>
          </p:nvPr>
        </p:nvSpPr>
        <p:spPr/>
        <p:txBody>
          <a:bodyPr/>
          <a:lstStyle/>
          <a:p>
            <a:fld id="{449BB73F-AC38-4294-A465-F9927F5C6FF4}" type="slidenum">
              <a:rPr lang="en-US" smtClean="0"/>
              <a:t>24</a:t>
            </a:fld>
            <a:endParaRPr lang="en-US"/>
          </a:p>
        </p:txBody>
      </p:sp>
    </p:spTree>
    <p:extLst>
      <p:ext uri="{BB962C8B-B14F-4D97-AF65-F5344CB8AC3E}">
        <p14:creationId xmlns:p14="http://schemas.microsoft.com/office/powerpoint/2010/main" val="2828562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5F2F-22B4-13AE-582A-DD84C7EF6080}"/>
              </a:ext>
            </a:extLst>
          </p:cNvPr>
          <p:cNvSpPr>
            <a:spLocks noGrp="1"/>
          </p:cNvSpPr>
          <p:nvPr>
            <p:ph type="title"/>
          </p:nvPr>
        </p:nvSpPr>
        <p:spPr/>
        <p:txBody>
          <a:bodyPr/>
          <a:lstStyle/>
          <a:p>
            <a:r>
              <a:rPr lang="en-US" dirty="0"/>
              <a:t>Transit Funding Changes - Details</a:t>
            </a:r>
          </a:p>
        </p:txBody>
      </p:sp>
      <p:sp>
        <p:nvSpPr>
          <p:cNvPr id="3" name="Slide Number Placeholder 2">
            <a:extLst>
              <a:ext uri="{FF2B5EF4-FFF2-40B4-BE49-F238E27FC236}">
                <a16:creationId xmlns:a16="http://schemas.microsoft.com/office/drawing/2014/main" id="{0CAB44F5-3511-432E-0342-42B408C27B92}"/>
              </a:ext>
            </a:extLst>
          </p:cNvPr>
          <p:cNvSpPr>
            <a:spLocks noGrp="1"/>
          </p:cNvSpPr>
          <p:nvPr>
            <p:ph type="sldNum" sz="quarter" idx="12"/>
          </p:nvPr>
        </p:nvSpPr>
        <p:spPr/>
        <p:txBody>
          <a:bodyPr/>
          <a:lstStyle/>
          <a:p>
            <a:fld id="{449BB73F-AC38-4294-A465-F9927F5C6FF4}" type="slidenum">
              <a:rPr lang="en-US" smtClean="0"/>
              <a:t>25</a:t>
            </a:fld>
            <a:endParaRPr lang="en-US"/>
          </a:p>
        </p:txBody>
      </p:sp>
      <p:pic>
        <p:nvPicPr>
          <p:cNvPr id="6" name="Picture 5">
            <a:extLst>
              <a:ext uri="{FF2B5EF4-FFF2-40B4-BE49-F238E27FC236}">
                <a16:creationId xmlns:a16="http://schemas.microsoft.com/office/drawing/2014/main" id="{5432B69B-8C40-6EC0-D81F-599A64B7475F}"/>
              </a:ext>
            </a:extLst>
          </p:cNvPr>
          <p:cNvPicPr>
            <a:picLocks noChangeAspect="1"/>
          </p:cNvPicPr>
          <p:nvPr/>
        </p:nvPicPr>
        <p:blipFill>
          <a:blip r:embed="rId2"/>
          <a:stretch>
            <a:fillRect/>
          </a:stretch>
        </p:blipFill>
        <p:spPr>
          <a:xfrm>
            <a:off x="0" y="1281867"/>
            <a:ext cx="12192000" cy="4269036"/>
          </a:xfrm>
          <a:prstGeom prst="rect">
            <a:avLst/>
          </a:prstGeom>
        </p:spPr>
      </p:pic>
      <p:sp>
        <p:nvSpPr>
          <p:cNvPr id="5" name="Rectangle: Rounded Corners 4">
            <a:extLst>
              <a:ext uri="{FF2B5EF4-FFF2-40B4-BE49-F238E27FC236}">
                <a16:creationId xmlns:a16="http://schemas.microsoft.com/office/drawing/2014/main" id="{AD96631D-14F4-C77B-181A-DEA69277EB05}"/>
              </a:ext>
            </a:extLst>
          </p:cNvPr>
          <p:cNvSpPr/>
          <p:nvPr/>
        </p:nvSpPr>
        <p:spPr>
          <a:xfrm>
            <a:off x="10232322" y="3844193"/>
            <a:ext cx="1074556" cy="1246173"/>
          </a:xfrm>
          <a:prstGeom prst="roundRect">
            <a:avLst/>
          </a:prstGeom>
          <a:noFill/>
          <a:ln w="508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979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0A2ED0-7A65-0028-E394-68786A4BE67A}"/>
              </a:ext>
            </a:extLst>
          </p:cNvPr>
          <p:cNvSpPr>
            <a:spLocks noGrp="1"/>
          </p:cNvSpPr>
          <p:nvPr>
            <p:ph type="sldNum" sz="quarter" idx="12"/>
          </p:nvPr>
        </p:nvSpPr>
        <p:spPr/>
        <p:txBody>
          <a:bodyPr/>
          <a:lstStyle/>
          <a:p>
            <a:fld id="{449BB73F-AC38-4294-A465-F9927F5C6FF4}" type="slidenum">
              <a:rPr lang="en-US" smtClean="0"/>
              <a:t>26</a:t>
            </a:fld>
            <a:endParaRPr lang="en-US"/>
          </a:p>
        </p:txBody>
      </p:sp>
      <p:pic>
        <p:nvPicPr>
          <p:cNvPr id="4" name="Picture 3">
            <a:extLst>
              <a:ext uri="{FF2B5EF4-FFF2-40B4-BE49-F238E27FC236}">
                <a16:creationId xmlns:a16="http://schemas.microsoft.com/office/drawing/2014/main" id="{CE0EE152-9F0B-1B46-790E-80F77EFB7A2C}"/>
              </a:ext>
            </a:extLst>
          </p:cNvPr>
          <p:cNvPicPr>
            <a:picLocks noChangeAspect="1"/>
          </p:cNvPicPr>
          <p:nvPr/>
        </p:nvPicPr>
        <p:blipFill>
          <a:blip r:embed="rId2"/>
          <a:stretch>
            <a:fillRect/>
          </a:stretch>
        </p:blipFill>
        <p:spPr>
          <a:xfrm>
            <a:off x="0" y="632214"/>
            <a:ext cx="12192000" cy="4865783"/>
          </a:xfrm>
          <a:prstGeom prst="rect">
            <a:avLst/>
          </a:prstGeom>
        </p:spPr>
      </p:pic>
      <p:sp>
        <p:nvSpPr>
          <p:cNvPr id="3" name="Rectangle: Rounded Corners 2">
            <a:extLst>
              <a:ext uri="{FF2B5EF4-FFF2-40B4-BE49-F238E27FC236}">
                <a16:creationId xmlns:a16="http://schemas.microsoft.com/office/drawing/2014/main" id="{BD528910-9A73-5A0D-3315-14CCAA07D129}"/>
              </a:ext>
            </a:extLst>
          </p:cNvPr>
          <p:cNvSpPr/>
          <p:nvPr/>
        </p:nvSpPr>
        <p:spPr>
          <a:xfrm>
            <a:off x="11249890" y="4139757"/>
            <a:ext cx="942109" cy="1254279"/>
          </a:xfrm>
          <a:prstGeom prst="roundRect">
            <a:avLst/>
          </a:prstGeom>
          <a:noFill/>
          <a:ln w="508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088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6EE0-F31C-5A2B-CCEF-2C817D5A5283}"/>
              </a:ext>
            </a:extLst>
          </p:cNvPr>
          <p:cNvSpPr>
            <a:spLocks noGrp="1"/>
          </p:cNvSpPr>
          <p:nvPr>
            <p:ph type="title"/>
          </p:nvPr>
        </p:nvSpPr>
        <p:spPr/>
        <p:txBody>
          <a:bodyPr/>
          <a:lstStyle/>
          <a:p>
            <a:r>
              <a:rPr lang="en-US" dirty="0"/>
              <a:t>Transit Funding Changes - Details</a:t>
            </a:r>
          </a:p>
        </p:txBody>
      </p:sp>
      <p:sp>
        <p:nvSpPr>
          <p:cNvPr id="4" name="Slide Number Placeholder 3">
            <a:extLst>
              <a:ext uri="{FF2B5EF4-FFF2-40B4-BE49-F238E27FC236}">
                <a16:creationId xmlns:a16="http://schemas.microsoft.com/office/drawing/2014/main" id="{452EE7AC-5E68-BBC2-17C8-9F3EEC61AF1B}"/>
              </a:ext>
            </a:extLst>
          </p:cNvPr>
          <p:cNvSpPr>
            <a:spLocks noGrp="1"/>
          </p:cNvSpPr>
          <p:nvPr>
            <p:ph type="sldNum" sz="quarter" idx="12"/>
          </p:nvPr>
        </p:nvSpPr>
        <p:spPr/>
        <p:txBody>
          <a:bodyPr/>
          <a:lstStyle/>
          <a:p>
            <a:fld id="{449BB73F-AC38-4294-A465-F9927F5C6FF4}" type="slidenum">
              <a:rPr lang="en-US" smtClean="0"/>
              <a:t>27</a:t>
            </a:fld>
            <a:endParaRPr lang="en-US"/>
          </a:p>
        </p:txBody>
      </p:sp>
      <p:pic>
        <p:nvPicPr>
          <p:cNvPr id="6" name="Picture 5">
            <a:extLst>
              <a:ext uri="{FF2B5EF4-FFF2-40B4-BE49-F238E27FC236}">
                <a16:creationId xmlns:a16="http://schemas.microsoft.com/office/drawing/2014/main" id="{A9D24432-D166-BBA6-13FA-46779485C374}"/>
              </a:ext>
            </a:extLst>
          </p:cNvPr>
          <p:cNvPicPr>
            <a:picLocks noChangeAspect="1"/>
          </p:cNvPicPr>
          <p:nvPr/>
        </p:nvPicPr>
        <p:blipFill>
          <a:blip r:embed="rId2"/>
          <a:stretch>
            <a:fillRect/>
          </a:stretch>
        </p:blipFill>
        <p:spPr>
          <a:xfrm>
            <a:off x="0" y="1292911"/>
            <a:ext cx="12192000" cy="4272178"/>
          </a:xfrm>
          <a:prstGeom prst="rect">
            <a:avLst/>
          </a:prstGeom>
        </p:spPr>
      </p:pic>
      <p:sp>
        <p:nvSpPr>
          <p:cNvPr id="8" name="Rectangle: Rounded Corners 7">
            <a:extLst>
              <a:ext uri="{FF2B5EF4-FFF2-40B4-BE49-F238E27FC236}">
                <a16:creationId xmlns:a16="http://schemas.microsoft.com/office/drawing/2014/main" id="{0C358675-E0AF-B319-955C-0B26BBB0FB2C}"/>
              </a:ext>
            </a:extLst>
          </p:cNvPr>
          <p:cNvSpPr/>
          <p:nvPr/>
        </p:nvSpPr>
        <p:spPr>
          <a:xfrm>
            <a:off x="0" y="2245190"/>
            <a:ext cx="12192000" cy="461065"/>
          </a:xfrm>
          <a:prstGeom prst="roundRect">
            <a:avLst/>
          </a:prstGeom>
          <a:noFill/>
          <a:ln w="508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1AA1B41-3A59-389C-3663-FE613A23D42D}"/>
              </a:ext>
            </a:extLst>
          </p:cNvPr>
          <p:cNvSpPr/>
          <p:nvPr/>
        </p:nvSpPr>
        <p:spPr>
          <a:xfrm>
            <a:off x="0" y="5334556"/>
            <a:ext cx="12192000" cy="230533"/>
          </a:xfrm>
          <a:prstGeom prst="roundRect">
            <a:avLst/>
          </a:prstGeom>
          <a:noFill/>
          <a:ln w="508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995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9F216-8E7B-8310-A02A-D627FDE2F958}"/>
              </a:ext>
            </a:extLst>
          </p:cNvPr>
          <p:cNvPicPr>
            <a:picLocks noChangeAspect="1"/>
          </p:cNvPicPr>
          <p:nvPr/>
        </p:nvPicPr>
        <p:blipFill>
          <a:blip r:embed="rId2"/>
          <a:stretch>
            <a:fillRect/>
          </a:stretch>
        </p:blipFill>
        <p:spPr>
          <a:xfrm>
            <a:off x="2062266" y="1776255"/>
            <a:ext cx="7496175" cy="2886075"/>
          </a:xfrm>
          <a:prstGeom prst="rect">
            <a:avLst/>
          </a:prstGeom>
        </p:spPr>
      </p:pic>
      <p:pic>
        <p:nvPicPr>
          <p:cNvPr id="9" name="Picture 8">
            <a:extLst>
              <a:ext uri="{FF2B5EF4-FFF2-40B4-BE49-F238E27FC236}">
                <a16:creationId xmlns:a16="http://schemas.microsoft.com/office/drawing/2014/main" id="{5C851932-3C18-0A74-465F-F92AB4365A28}"/>
              </a:ext>
            </a:extLst>
          </p:cNvPr>
          <p:cNvPicPr>
            <a:picLocks noChangeAspect="1"/>
          </p:cNvPicPr>
          <p:nvPr/>
        </p:nvPicPr>
        <p:blipFill>
          <a:blip r:embed="rId3"/>
          <a:stretch>
            <a:fillRect/>
          </a:stretch>
        </p:blipFill>
        <p:spPr>
          <a:xfrm>
            <a:off x="1366695" y="522036"/>
            <a:ext cx="4666521" cy="790716"/>
          </a:xfrm>
          <a:prstGeom prst="rect">
            <a:avLst/>
          </a:prstGeom>
        </p:spPr>
      </p:pic>
      <p:pic>
        <p:nvPicPr>
          <p:cNvPr id="11" name="Picture 10">
            <a:extLst>
              <a:ext uri="{FF2B5EF4-FFF2-40B4-BE49-F238E27FC236}">
                <a16:creationId xmlns:a16="http://schemas.microsoft.com/office/drawing/2014/main" id="{4218EF43-2763-592A-5B1E-C439939CF4AC}"/>
              </a:ext>
            </a:extLst>
          </p:cNvPr>
          <p:cNvPicPr>
            <a:picLocks noChangeAspect="1"/>
          </p:cNvPicPr>
          <p:nvPr/>
        </p:nvPicPr>
        <p:blipFill>
          <a:blip r:embed="rId4"/>
          <a:stretch>
            <a:fillRect/>
          </a:stretch>
        </p:blipFill>
        <p:spPr>
          <a:xfrm>
            <a:off x="6033216" y="522035"/>
            <a:ext cx="1078248" cy="790715"/>
          </a:xfrm>
          <a:prstGeom prst="rect">
            <a:avLst/>
          </a:prstGeom>
        </p:spPr>
      </p:pic>
      <p:sp>
        <p:nvSpPr>
          <p:cNvPr id="2" name="Slide Number Placeholder 1">
            <a:extLst>
              <a:ext uri="{FF2B5EF4-FFF2-40B4-BE49-F238E27FC236}">
                <a16:creationId xmlns:a16="http://schemas.microsoft.com/office/drawing/2014/main" id="{2B7D70DA-48E9-6574-72F9-DCA747A5242C}"/>
              </a:ext>
            </a:extLst>
          </p:cNvPr>
          <p:cNvSpPr>
            <a:spLocks noGrp="1"/>
          </p:cNvSpPr>
          <p:nvPr>
            <p:ph type="sldNum" sz="quarter" idx="12"/>
          </p:nvPr>
        </p:nvSpPr>
        <p:spPr/>
        <p:txBody>
          <a:bodyPr/>
          <a:lstStyle/>
          <a:p>
            <a:fld id="{449BB73F-AC38-4294-A465-F9927F5C6FF4}" type="slidenum">
              <a:rPr lang="en-US" smtClean="0"/>
              <a:t>28</a:t>
            </a:fld>
            <a:endParaRPr lang="en-US"/>
          </a:p>
        </p:txBody>
      </p:sp>
    </p:spTree>
    <p:extLst>
      <p:ext uri="{BB962C8B-B14F-4D97-AF65-F5344CB8AC3E}">
        <p14:creationId xmlns:p14="http://schemas.microsoft.com/office/powerpoint/2010/main" val="1716233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39D4F-01F1-DA6C-4534-C54462EE5701}"/>
              </a:ext>
            </a:extLst>
          </p:cNvPr>
          <p:cNvPicPr>
            <a:picLocks noChangeAspect="1"/>
          </p:cNvPicPr>
          <p:nvPr/>
        </p:nvPicPr>
        <p:blipFill>
          <a:blip r:embed="rId3"/>
          <a:stretch>
            <a:fillRect/>
          </a:stretch>
        </p:blipFill>
        <p:spPr>
          <a:xfrm>
            <a:off x="2479107" y="3602398"/>
            <a:ext cx="6781800" cy="2219325"/>
          </a:xfrm>
          <a:prstGeom prst="rect">
            <a:avLst/>
          </a:prstGeom>
        </p:spPr>
      </p:pic>
      <p:pic>
        <p:nvPicPr>
          <p:cNvPr id="4" name="Picture 3">
            <a:extLst>
              <a:ext uri="{FF2B5EF4-FFF2-40B4-BE49-F238E27FC236}">
                <a16:creationId xmlns:a16="http://schemas.microsoft.com/office/drawing/2014/main" id="{4856DD0E-E1E2-602F-9A8E-2085BA039B0A}"/>
              </a:ext>
            </a:extLst>
          </p:cNvPr>
          <p:cNvPicPr>
            <a:picLocks noChangeAspect="1"/>
          </p:cNvPicPr>
          <p:nvPr/>
        </p:nvPicPr>
        <p:blipFill>
          <a:blip r:embed="rId4"/>
          <a:stretch>
            <a:fillRect/>
          </a:stretch>
        </p:blipFill>
        <p:spPr>
          <a:xfrm>
            <a:off x="1983807" y="1049698"/>
            <a:ext cx="7277100" cy="2552700"/>
          </a:xfrm>
          <a:prstGeom prst="rect">
            <a:avLst/>
          </a:prstGeom>
        </p:spPr>
      </p:pic>
      <p:sp>
        <p:nvSpPr>
          <p:cNvPr id="2" name="Slide Number Placeholder 1">
            <a:extLst>
              <a:ext uri="{FF2B5EF4-FFF2-40B4-BE49-F238E27FC236}">
                <a16:creationId xmlns:a16="http://schemas.microsoft.com/office/drawing/2014/main" id="{3F24D1F3-DB3B-FFF0-CE4F-78D52D970179}"/>
              </a:ext>
            </a:extLst>
          </p:cNvPr>
          <p:cNvSpPr>
            <a:spLocks noGrp="1"/>
          </p:cNvSpPr>
          <p:nvPr>
            <p:ph type="sldNum" sz="quarter" idx="12"/>
          </p:nvPr>
        </p:nvSpPr>
        <p:spPr/>
        <p:txBody>
          <a:bodyPr/>
          <a:lstStyle/>
          <a:p>
            <a:fld id="{449BB73F-AC38-4294-A465-F9927F5C6FF4}" type="slidenum">
              <a:rPr lang="en-US" smtClean="0"/>
              <a:t>29</a:t>
            </a:fld>
            <a:endParaRPr lang="en-US"/>
          </a:p>
        </p:txBody>
      </p:sp>
    </p:spTree>
    <p:extLst>
      <p:ext uri="{BB962C8B-B14F-4D97-AF65-F5344CB8AC3E}">
        <p14:creationId xmlns:p14="http://schemas.microsoft.com/office/powerpoint/2010/main" val="316203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E60B-2E82-3CA1-F1EA-42EC9BF935AF}"/>
              </a:ext>
            </a:extLst>
          </p:cNvPr>
          <p:cNvSpPr>
            <a:spLocks noGrp="1"/>
          </p:cNvSpPr>
          <p:nvPr>
            <p:ph type="title"/>
          </p:nvPr>
        </p:nvSpPr>
        <p:spPr/>
        <p:txBody>
          <a:bodyPr/>
          <a:lstStyle/>
          <a:p>
            <a:r>
              <a:rPr lang="en-US" dirty="0"/>
              <a:t>Overview</a:t>
            </a:r>
          </a:p>
        </p:txBody>
      </p:sp>
      <p:sp>
        <p:nvSpPr>
          <p:cNvPr id="4" name="Slide Number Placeholder 3">
            <a:extLst>
              <a:ext uri="{FF2B5EF4-FFF2-40B4-BE49-F238E27FC236}">
                <a16:creationId xmlns:a16="http://schemas.microsoft.com/office/drawing/2014/main" id="{8CA7FD25-CDD2-0FCB-0998-B1A0ADD4E762}"/>
              </a:ext>
            </a:extLst>
          </p:cNvPr>
          <p:cNvSpPr>
            <a:spLocks noGrp="1"/>
          </p:cNvSpPr>
          <p:nvPr>
            <p:ph type="sldNum" sz="quarter" idx="12"/>
          </p:nvPr>
        </p:nvSpPr>
        <p:spPr/>
        <p:txBody>
          <a:bodyPr/>
          <a:lstStyle/>
          <a:p>
            <a:fld id="{449BB73F-AC38-4294-A465-F9927F5C6FF4}" type="slidenum">
              <a:rPr lang="en-US" smtClean="0"/>
              <a:t>3</a:t>
            </a:fld>
            <a:endParaRPr lang="en-US"/>
          </a:p>
        </p:txBody>
      </p:sp>
      <p:pic>
        <p:nvPicPr>
          <p:cNvPr id="5" name="Picture 2" descr="City of Asheville - YouTube">
            <a:extLst>
              <a:ext uri="{FF2B5EF4-FFF2-40B4-BE49-F238E27FC236}">
                <a16:creationId xmlns:a16="http://schemas.microsoft.com/office/drawing/2014/main" id="{6C91030C-E198-EDD6-D250-B53F79B50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731" y="2416014"/>
            <a:ext cx="1140292" cy="11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28E29F7-06CA-3756-116A-DF1BAA49FD59}"/>
              </a:ext>
            </a:extLst>
          </p:cNvPr>
          <p:cNvPicPr>
            <a:picLocks noChangeAspect="1"/>
          </p:cNvPicPr>
          <p:nvPr/>
        </p:nvPicPr>
        <p:blipFill>
          <a:blip r:embed="rId3"/>
          <a:stretch>
            <a:fillRect/>
          </a:stretch>
        </p:blipFill>
        <p:spPr>
          <a:xfrm>
            <a:off x="5726051" y="3429000"/>
            <a:ext cx="1267653" cy="534857"/>
          </a:xfrm>
          <a:prstGeom prst="rect">
            <a:avLst/>
          </a:prstGeom>
        </p:spPr>
      </p:pic>
      <p:pic>
        <p:nvPicPr>
          <p:cNvPr id="1028" name="Picture 4" descr="Riders Guide">
            <a:extLst>
              <a:ext uri="{FF2B5EF4-FFF2-40B4-BE49-F238E27FC236}">
                <a16:creationId xmlns:a16="http://schemas.microsoft.com/office/drawing/2014/main" id="{85A32B9E-2DD0-EB3E-DACC-90C497AD8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645" y="1500771"/>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7C05C37-BD63-381D-E540-15AE30E93C68}"/>
              </a:ext>
            </a:extLst>
          </p:cNvPr>
          <p:cNvPicPr>
            <a:picLocks noChangeAspect="1"/>
          </p:cNvPicPr>
          <p:nvPr/>
        </p:nvPicPr>
        <p:blipFill>
          <a:blip r:embed="rId5"/>
          <a:stretch>
            <a:fillRect/>
          </a:stretch>
        </p:blipFill>
        <p:spPr>
          <a:xfrm>
            <a:off x="9511062" y="1587653"/>
            <a:ext cx="966982" cy="969236"/>
          </a:xfrm>
          <a:prstGeom prst="rect">
            <a:avLst/>
          </a:prstGeom>
        </p:spPr>
      </p:pic>
      <p:pic>
        <p:nvPicPr>
          <p:cNvPr id="1030" name="Picture 6" descr="Home Page | Henderson County North Carolina">
            <a:extLst>
              <a:ext uri="{FF2B5EF4-FFF2-40B4-BE49-F238E27FC236}">
                <a16:creationId xmlns:a16="http://schemas.microsoft.com/office/drawing/2014/main" id="{EEBE14B0-4169-EE6C-54EB-B61E4BD67F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2805" y="3193724"/>
            <a:ext cx="1267653" cy="7251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pple Country Public Transit | Henderson County North Carolina">
            <a:extLst>
              <a:ext uri="{FF2B5EF4-FFF2-40B4-BE49-F238E27FC236}">
                <a16:creationId xmlns:a16="http://schemas.microsoft.com/office/drawing/2014/main" id="{DD1A47FC-D187-4BEC-D903-B4FA88BBAD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5682" y="3918888"/>
            <a:ext cx="2164606" cy="4926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aywood County Government - YouTube">
            <a:extLst>
              <a:ext uri="{FF2B5EF4-FFF2-40B4-BE49-F238E27FC236}">
                <a16:creationId xmlns:a16="http://schemas.microsoft.com/office/drawing/2014/main" id="{948CA115-060D-9D18-E001-776736C2F0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4346" y="4845888"/>
            <a:ext cx="1017037" cy="10170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A1AF902-C020-AC53-3002-EE584A0683CE}"/>
              </a:ext>
            </a:extLst>
          </p:cNvPr>
          <p:cNvSpPr txBox="1"/>
          <p:nvPr/>
        </p:nvSpPr>
        <p:spPr>
          <a:xfrm>
            <a:off x="5152425" y="3963857"/>
            <a:ext cx="2575249" cy="369332"/>
          </a:xfrm>
          <a:prstGeom prst="rect">
            <a:avLst/>
          </a:prstGeom>
          <a:noFill/>
        </p:spPr>
        <p:txBody>
          <a:bodyPr wrap="square" rtlCol="0">
            <a:spAutoFit/>
          </a:bodyPr>
          <a:lstStyle/>
          <a:p>
            <a:r>
              <a:rPr lang="en-US" b="1" dirty="0"/>
              <a:t>Designated Recipient</a:t>
            </a:r>
          </a:p>
        </p:txBody>
      </p:sp>
      <p:pic>
        <p:nvPicPr>
          <p:cNvPr id="1036" name="Picture 12" descr="Federal Transit Administration (FTA) | Mass Transit">
            <a:extLst>
              <a:ext uri="{FF2B5EF4-FFF2-40B4-BE49-F238E27FC236}">
                <a16:creationId xmlns:a16="http://schemas.microsoft.com/office/drawing/2014/main" id="{92722DFA-360B-F7F4-B7F7-14B7ABDA09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447" y="2416014"/>
            <a:ext cx="1961266" cy="20838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87F096F-6829-F928-E7E3-DBA5A3EDB846}"/>
              </a:ext>
            </a:extLst>
          </p:cNvPr>
          <p:cNvSpPr txBox="1"/>
          <p:nvPr/>
        </p:nvSpPr>
        <p:spPr>
          <a:xfrm>
            <a:off x="8648306" y="1128011"/>
            <a:ext cx="2575249" cy="369332"/>
          </a:xfrm>
          <a:prstGeom prst="rect">
            <a:avLst/>
          </a:prstGeom>
          <a:noFill/>
        </p:spPr>
        <p:txBody>
          <a:bodyPr wrap="square" rtlCol="0">
            <a:spAutoFit/>
          </a:bodyPr>
          <a:lstStyle/>
          <a:p>
            <a:r>
              <a:rPr lang="en-US" b="1" dirty="0"/>
              <a:t>Sub-Recipients</a:t>
            </a:r>
          </a:p>
        </p:txBody>
      </p:sp>
      <p:pic>
        <p:nvPicPr>
          <p:cNvPr id="1038" name="Picture 14" descr="Logo">
            <a:extLst>
              <a:ext uri="{FF2B5EF4-FFF2-40B4-BE49-F238E27FC236}">
                <a16:creationId xmlns:a16="http://schemas.microsoft.com/office/drawing/2014/main" id="{69B155E4-07A7-5A50-EAE2-72A99891CD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1152" y="5847080"/>
            <a:ext cx="1277843" cy="86609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1329E294-1421-9192-892D-F54F4B656362}"/>
              </a:ext>
            </a:extLst>
          </p:cNvPr>
          <p:cNvCxnSpPr>
            <a:cxnSpLocks/>
          </p:cNvCxnSpPr>
          <p:nvPr/>
        </p:nvCxnSpPr>
        <p:spPr>
          <a:xfrm>
            <a:off x="1976769" y="3193724"/>
            <a:ext cx="92373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4330C4-8BFD-CC3E-EE42-587E0F67F072}"/>
              </a:ext>
            </a:extLst>
          </p:cNvPr>
          <p:cNvCxnSpPr>
            <a:cxnSpLocks/>
          </p:cNvCxnSpPr>
          <p:nvPr/>
        </p:nvCxnSpPr>
        <p:spPr>
          <a:xfrm flipV="1">
            <a:off x="7351351" y="2286234"/>
            <a:ext cx="1044331" cy="531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02B3DDA-4DFA-575D-40B4-8DC3CC480F20}"/>
              </a:ext>
            </a:extLst>
          </p:cNvPr>
          <p:cNvCxnSpPr>
            <a:cxnSpLocks/>
          </p:cNvCxnSpPr>
          <p:nvPr/>
        </p:nvCxnSpPr>
        <p:spPr>
          <a:xfrm flipV="1">
            <a:off x="7351351" y="3619307"/>
            <a:ext cx="1220801" cy="3474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0067972-4C01-120A-058C-B1BEB3E5A319}"/>
              </a:ext>
            </a:extLst>
          </p:cNvPr>
          <p:cNvCxnSpPr>
            <a:cxnSpLocks/>
          </p:cNvCxnSpPr>
          <p:nvPr/>
        </p:nvCxnSpPr>
        <p:spPr>
          <a:xfrm>
            <a:off x="7406436" y="4455427"/>
            <a:ext cx="1055209" cy="57234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EBA62BC-B465-A200-10E5-20E4BEDFEF01}"/>
              </a:ext>
            </a:extLst>
          </p:cNvPr>
          <p:cNvSpPr txBox="1"/>
          <p:nvPr/>
        </p:nvSpPr>
        <p:spPr>
          <a:xfrm>
            <a:off x="2947392" y="924759"/>
            <a:ext cx="4330902" cy="646331"/>
          </a:xfrm>
          <a:prstGeom prst="rect">
            <a:avLst/>
          </a:prstGeom>
          <a:noFill/>
        </p:spPr>
        <p:txBody>
          <a:bodyPr wrap="square" rtlCol="0">
            <a:spAutoFit/>
          </a:bodyPr>
          <a:lstStyle/>
          <a:p>
            <a:pPr algn="ctr"/>
            <a:r>
              <a:rPr lang="en-US" b="1" u="sng" dirty="0"/>
              <a:t>FTA 5307 Funding Model</a:t>
            </a:r>
          </a:p>
          <a:p>
            <a:pPr algn="ctr"/>
            <a:r>
              <a:rPr lang="en-US" b="1" u="sng" dirty="0"/>
              <a:t>for Urbanized Areas (UZA) &gt;200,000</a:t>
            </a:r>
          </a:p>
        </p:txBody>
      </p:sp>
      <p:sp>
        <p:nvSpPr>
          <p:cNvPr id="3" name="Rectangle: Rounded Corners 2">
            <a:extLst>
              <a:ext uri="{FF2B5EF4-FFF2-40B4-BE49-F238E27FC236}">
                <a16:creationId xmlns:a16="http://schemas.microsoft.com/office/drawing/2014/main" id="{EFBB7250-39D8-B6DE-FC38-8AB0474DD9C6}"/>
              </a:ext>
            </a:extLst>
          </p:cNvPr>
          <p:cNvSpPr/>
          <p:nvPr/>
        </p:nvSpPr>
        <p:spPr>
          <a:xfrm>
            <a:off x="8672582" y="4739951"/>
            <a:ext cx="1829738" cy="2093155"/>
          </a:xfrm>
          <a:prstGeom prst="roundRect">
            <a:avLst/>
          </a:prstGeom>
          <a:solidFill>
            <a:schemeClr val="bg1">
              <a:lumMod val="75000"/>
              <a:alpha val="5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4ADB49-39B5-1674-815F-ECBC661726FE}"/>
              </a:ext>
            </a:extLst>
          </p:cNvPr>
          <p:cNvSpPr txBox="1"/>
          <p:nvPr/>
        </p:nvSpPr>
        <p:spPr>
          <a:xfrm>
            <a:off x="5406797" y="5419168"/>
            <a:ext cx="3351778" cy="1492716"/>
          </a:xfrm>
          <a:prstGeom prst="rect">
            <a:avLst/>
          </a:prstGeom>
          <a:noFill/>
        </p:spPr>
        <p:txBody>
          <a:bodyPr wrap="square" rtlCol="0">
            <a:spAutoFit/>
          </a:bodyPr>
          <a:lstStyle/>
          <a:p>
            <a:r>
              <a:rPr lang="en-US" sz="1300" b="1" dirty="0"/>
              <a:t>NOTE: </a:t>
            </a:r>
            <a:r>
              <a:rPr lang="en-US" sz="1300" dirty="0"/>
              <a:t>Haywood County is phasing out of 5307 eligibility with FY 2024</a:t>
            </a:r>
          </a:p>
          <a:p>
            <a:r>
              <a:rPr lang="en-US" sz="1300" dirty="0"/>
              <a:t>(Oct. 1, 2023 – Sept. 30, 2024) due to U.S. Census Urbanized Area changes. </a:t>
            </a:r>
          </a:p>
          <a:p>
            <a:endParaRPr lang="en-US" sz="1300" dirty="0"/>
          </a:p>
          <a:p>
            <a:r>
              <a:rPr lang="en-US" sz="1300" dirty="0"/>
              <a:t>The county may become 5307 eligible again depending on Census 2030.</a:t>
            </a:r>
          </a:p>
        </p:txBody>
      </p:sp>
      <p:cxnSp>
        <p:nvCxnSpPr>
          <p:cNvPr id="15" name="Straight Arrow Connector 14">
            <a:extLst>
              <a:ext uri="{FF2B5EF4-FFF2-40B4-BE49-F238E27FC236}">
                <a16:creationId xmlns:a16="http://schemas.microsoft.com/office/drawing/2014/main" id="{83E78DCC-2BCC-A744-D7DD-AC7E6660ADE0}"/>
              </a:ext>
            </a:extLst>
          </p:cNvPr>
          <p:cNvCxnSpPr/>
          <p:nvPr/>
        </p:nvCxnSpPr>
        <p:spPr>
          <a:xfrm>
            <a:off x="4751527" y="3193724"/>
            <a:ext cx="92373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logo for a company&#10;&#10;Description automatically generated">
            <a:extLst>
              <a:ext uri="{FF2B5EF4-FFF2-40B4-BE49-F238E27FC236}">
                <a16:creationId xmlns:a16="http://schemas.microsoft.com/office/drawing/2014/main" id="{FCA21D58-9590-5974-F343-3C7930A4CA4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11533" y="2416014"/>
            <a:ext cx="1634667" cy="1701350"/>
          </a:xfrm>
          <a:prstGeom prst="rect">
            <a:avLst/>
          </a:prstGeom>
        </p:spPr>
      </p:pic>
      <p:sp>
        <p:nvSpPr>
          <p:cNvPr id="18" name="TextBox 17">
            <a:extLst>
              <a:ext uri="{FF2B5EF4-FFF2-40B4-BE49-F238E27FC236}">
                <a16:creationId xmlns:a16="http://schemas.microsoft.com/office/drawing/2014/main" id="{D47B91BD-F8F8-5988-FAF9-F2B07DCF328A}"/>
              </a:ext>
            </a:extLst>
          </p:cNvPr>
          <p:cNvSpPr txBox="1"/>
          <p:nvPr/>
        </p:nvSpPr>
        <p:spPr>
          <a:xfrm>
            <a:off x="2343898" y="4064077"/>
            <a:ext cx="3206284" cy="1661993"/>
          </a:xfrm>
          <a:prstGeom prst="rect">
            <a:avLst/>
          </a:prstGeom>
          <a:noFill/>
        </p:spPr>
        <p:txBody>
          <a:bodyPr wrap="square" rtlCol="0">
            <a:spAutoFit/>
          </a:bodyPr>
          <a:lstStyle/>
          <a:p>
            <a:r>
              <a:rPr lang="en-US" b="1" dirty="0"/>
              <a:t>The MPO:</a:t>
            </a:r>
          </a:p>
          <a:p>
            <a:pPr marL="285750" indent="-285750">
              <a:buFont typeface="Arial" panose="020B0604020202020204" pitchFamily="34" charset="0"/>
              <a:buChar char="•"/>
            </a:pPr>
            <a:r>
              <a:rPr lang="en-US" sz="1400" dirty="0"/>
              <a:t>Determines 5307 percentage allocation to Recipient and</a:t>
            </a:r>
            <a:br>
              <a:rPr lang="en-US" sz="1400" dirty="0"/>
            </a:br>
            <a:r>
              <a:rPr lang="en-US" sz="1400" dirty="0"/>
              <a:t>Sub-Recipients based on formula</a:t>
            </a:r>
            <a:br>
              <a:rPr lang="en-US" sz="1400" dirty="0"/>
            </a:br>
            <a:endParaRPr lang="en-US" sz="1400" dirty="0"/>
          </a:p>
          <a:p>
            <a:pPr marL="285750" indent="-285750">
              <a:buFont typeface="Arial" panose="020B0604020202020204" pitchFamily="34" charset="0"/>
              <a:buChar char="•"/>
            </a:pPr>
            <a:r>
              <a:rPr lang="en-US" sz="1400" dirty="0"/>
              <a:t>Holds a Call for Projects on JARC funding (10% of 5307 funds)</a:t>
            </a:r>
          </a:p>
        </p:txBody>
      </p:sp>
      <p:sp>
        <p:nvSpPr>
          <p:cNvPr id="22" name="TextBox 21">
            <a:extLst>
              <a:ext uri="{FF2B5EF4-FFF2-40B4-BE49-F238E27FC236}">
                <a16:creationId xmlns:a16="http://schemas.microsoft.com/office/drawing/2014/main" id="{60DF6328-A6EC-59C9-86CC-2B69D8855DEB}"/>
              </a:ext>
            </a:extLst>
          </p:cNvPr>
          <p:cNvSpPr txBox="1"/>
          <p:nvPr/>
        </p:nvSpPr>
        <p:spPr>
          <a:xfrm>
            <a:off x="5978183" y="4270761"/>
            <a:ext cx="923732" cy="369332"/>
          </a:xfrm>
          <a:prstGeom prst="rect">
            <a:avLst/>
          </a:prstGeom>
          <a:noFill/>
        </p:spPr>
        <p:txBody>
          <a:bodyPr wrap="square" rtlCol="0">
            <a:spAutoFit/>
          </a:bodyPr>
          <a:lstStyle/>
          <a:p>
            <a:r>
              <a:rPr lang="en-US" dirty="0"/>
              <a:t>42.6%</a:t>
            </a:r>
          </a:p>
        </p:txBody>
      </p:sp>
      <p:sp>
        <p:nvSpPr>
          <p:cNvPr id="23" name="TextBox 22">
            <a:extLst>
              <a:ext uri="{FF2B5EF4-FFF2-40B4-BE49-F238E27FC236}">
                <a16:creationId xmlns:a16="http://schemas.microsoft.com/office/drawing/2014/main" id="{D454085B-72FA-94AE-7542-EB2DD2709D3D}"/>
              </a:ext>
            </a:extLst>
          </p:cNvPr>
          <p:cNvSpPr txBox="1"/>
          <p:nvPr/>
        </p:nvSpPr>
        <p:spPr>
          <a:xfrm>
            <a:off x="9138207" y="2505974"/>
            <a:ext cx="923732" cy="369332"/>
          </a:xfrm>
          <a:prstGeom prst="rect">
            <a:avLst/>
          </a:prstGeom>
          <a:noFill/>
        </p:spPr>
        <p:txBody>
          <a:bodyPr wrap="square" rtlCol="0">
            <a:spAutoFit/>
          </a:bodyPr>
          <a:lstStyle/>
          <a:p>
            <a:r>
              <a:rPr lang="en-US" dirty="0"/>
              <a:t>28.6%</a:t>
            </a:r>
          </a:p>
        </p:txBody>
      </p:sp>
      <p:sp>
        <p:nvSpPr>
          <p:cNvPr id="25" name="TextBox 24">
            <a:extLst>
              <a:ext uri="{FF2B5EF4-FFF2-40B4-BE49-F238E27FC236}">
                <a16:creationId xmlns:a16="http://schemas.microsoft.com/office/drawing/2014/main" id="{88E929CE-9E6C-0F41-0285-E1BCDA3A0DF2}"/>
              </a:ext>
            </a:extLst>
          </p:cNvPr>
          <p:cNvSpPr txBox="1"/>
          <p:nvPr/>
        </p:nvSpPr>
        <p:spPr>
          <a:xfrm>
            <a:off x="9049685" y="4226895"/>
            <a:ext cx="923732" cy="369332"/>
          </a:xfrm>
          <a:prstGeom prst="rect">
            <a:avLst/>
          </a:prstGeom>
          <a:noFill/>
        </p:spPr>
        <p:txBody>
          <a:bodyPr wrap="square" rtlCol="0">
            <a:spAutoFit/>
          </a:bodyPr>
          <a:lstStyle/>
          <a:p>
            <a:r>
              <a:rPr lang="en-US" dirty="0"/>
              <a:t>20.4%</a:t>
            </a:r>
          </a:p>
        </p:txBody>
      </p:sp>
      <p:sp>
        <p:nvSpPr>
          <p:cNvPr id="26" name="TextBox 25">
            <a:extLst>
              <a:ext uri="{FF2B5EF4-FFF2-40B4-BE49-F238E27FC236}">
                <a16:creationId xmlns:a16="http://schemas.microsoft.com/office/drawing/2014/main" id="{48595FD5-091E-9540-70BE-4D81D9A8CE33}"/>
              </a:ext>
            </a:extLst>
          </p:cNvPr>
          <p:cNvSpPr txBox="1"/>
          <p:nvPr/>
        </p:nvSpPr>
        <p:spPr>
          <a:xfrm>
            <a:off x="9873780" y="5662414"/>
            <a:ext cx="923732" cy="369332"/>
          </a:xfrm>
          <a:prstGeom prst="rect">
            <a:avLst/>
          </a:prstGeom>
          <a:noFill/>
        </p:spPr>
        <p:txBody>
          <a:bodyPr wrap="square" rtlCol="0">
            <a:spAutoFit/>
          </a:bodyPr>
          <a:lstStyle/>
          <a:p>
            <a:r>
              <a:rPr lang="en-US" dirty="0"/>
              <a:t>8.3%</a:t>
            </a:r>
          </a:p>
        </p:txBody>
      </p:sp>
      <p:sp>
        <p:nvSpPr>
          <p:cNvPr id="28" name="TextBox 27">
            <a:extLst>
              <a:ext uri="{FF2B5EF4-FFF2-40B4-BE49-F238E27FC236}">
                <a16:creationId xmlns:a16="http://schemas.microsoft.com/office/drawing/2014/main" id="{90CF7F7E-A530-D324-0023-42E42942E37D}"/>
              </a:ext>
            </a:extLst>
          </p:cNvPr>
          <p:cNvSpPr txBox="1"/>
          <p:nvPr/>
        </p:nvSpPr>
        <p:spPr>
          <a:xfrm>
            <a:off x="0" y="4596227"/>
            <a:ext cx="2363449" cy="369332"/>
          </a:xfrm>
          <a:prstGeom prst="rect">
            <a:avLst/>
          </a:prstGeom>
          <a:noFill/>
        </p:spPr>
        <p:txBody>
          <a:bodyPr wrap="square" rtlCol="0">
            <a:spAutoFit/>
          </a:bodyPr>
          <a:lstStyle/>
          <a:p>
            <a:r>
              <a:rPr lang="en-US" dirty="0"/>
              <a:t>$4.08 million to UZA</a:t>
            </a:r>
          </a:p>
        </p:txBody>
      </p:sp>
    </p:spTree>
    <p:extLst>
      <p:ext uri="{BB962C8B-B14F-4D97-AF65-F5344CB8AC3E}">
        <p14:creationId xmlns:p14="http://schemas.microsoft.com/office/powerpoint/2010/main" val="1509659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1862BC-41BF-A73A-E5CC-1B6815F0544F}"/>
              </a:ext>
            </a:extLst>
          </p:cNvPr>
          <p:cNvPicPr>
            <a:picLocks noChangeAspect="1"/>
          </p:cNvPicPr>
          <p:nvPr/>
        </p:nvPicPr>
        <p:blipFill>
          <a:blip r:embed="rId2"/>
          <a:stretch>
            <a:fillRect/>
          </a:stretch>
        </p:blipFill>
        <p:spPr>
          <a:xfrm>
            <a:off x="2723142" y="0"/>
            <a:ext cx="6745715" cy="6858000"/>
          </a:xfrm>
          <a:prstGeom prst="rect">
            <a:avLst/>
          </a:prstGeom>
        </p:spPr>
      </p:pic>
      <p:sp>
        <p:nvSpPr>
          <p:cNvPr id="2" name="Slide Number Placeholder 1">
            <a:extLst>
              <a:ext uri="{FF2B5EF4-FFF2-40B4-BE49-F238E27FC236}">
                <a16:creationId xmlns:a16="http://schemas.microsoft.com/office/drawing/2014/main" id="{5CDFD26D-1EBC-886F-E67C-60EC802BE856}"/>
              </a:ext>
            </a:extLst>
          </p:cNvPr>
          <p:cNvSpPr>
            <a:spLocks noGrp="1"/>
          </p:cNvSpPr>
          <p:nvPr>
            <p:ph type="sldNum" sz="quarter" idx="12"/>
          </p:nvPr>
        </p:nvSpPr>
        <p:spPr/>
        <p:txBody>
          <a:bodyPr/>
          <a:lstStyle/>
          <a:p>
            <a:fld id="{449BB73F-AC38-4294-A465-F9927F5C6FF4}" type="slidenum">
              <a:rPr lang="en-US" smtClean="0"/>
              <a:t>30</a:t>
            </a:fld>
            <a:endParaRPr lang="en-US"/>
          </a:p>
        </p:txBody>
      </p:sp>
    </p:spTree>
    <p:extLst>
      <p:ext uri="{BB962C8B-B14F-4D97-AF65-F5344CB8AC3E}">
        <p14:creationId xmlns:p14="http://schemas.microsoft.com/office/powerpoint/2010/main" val="187285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0F3D-D811-C17A-34BC-8C6E0910FC16}"/>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C0B53DF5-98F8-7410-1A33-AB239D1DF035}"/>
              </a:ext>
            </a:extLst>
          </p:cNvPr>
          <p:cNvSpPr>
            <a:spLocks noGrp="1"/>
          </p:cNvSpPr>
          <p:nvPr>
            <p:ph idx="1"/>
          </p:nvPr>
        </p:nvSpPr>
        <p:spPr/>
        <p:txBody>
          <a:bodyPr>
            <a:normAutofit lnSpcReduction="10000"/>
          </a:bodyPr>
          <a:lstStyle/>
          <a:p>
            <a:r>
              <a:rPr lang="en-US" dirty="0"/>
              <a:t>In 2017, the French Broad River MPO and its 5307 transit partners agreed on a funding formula based on Census Urbanized Areas (UZA) as follows:</a:t>
            </a:r>
            <a:br>
              <a:rPr lang="en-US" dirty="0"/>
            </a:br>
            <a:endParaRPr lang="en-US" dirty="0"/>
          </a:p>
          <a:p>
            <a:pPr marL="411480" lvl="1" indent="0">
              <a:buNone/>
            </a:pPr>
            <a:r>
              <a:rPr lang="en-US" sz="1800" b="1" dirty="0"/>
              <a:t>Alternative 9 </a:t>
            </a:r>
            <a:r>
              <a:rPr lang="en-US" sz="1800" dirty="0"/>
              <a:t>(of Allocation Alternatives)</a:t>
            </a:r>
          </a:p>
          <a:p>
            <a:pPr lvl="1"/>
            <a:r>
              <a:rPr lang="en-US" sz="1800" dirty="0"/>
              <a:t>FTA Section 5307 Apportionment Formula without Revenue Miles</a:t>
            </a:r>
          </a:p>
          <a:p>
            <a:pPr lvl="2"/>
            <a:r>
              <a:rPr lang="en-US" sz="1600" dirty="0"/>
              <a:t>Non-incentive bus portion tier – 90.8 percent</a:t>
            </a:r>
          </a:p>
          <a:p>
            <a:pPr lvl="3"/>
            <a:r>
              <a:rPr lang="en-US" sz="1400" dirty="0"/>
              <a:t>50 percent apportioned based on population</a:t>
            </a:r>
          </a:p>
          <a:p>
            <a:pPr lvl="3"/>
            <a:r>
              <a:rPr lang="en-US" sz="1400" dirty="0"/>
              <a:t>50 percent apportioned based on population X population density</a:t>
            </a:r>
          </a:p>
          <a:p>
            <a:pPr lvl="2"/>
            <a:r>
              <a:rPr lang="en-US" sz="1600" dirty="0"/>
              <a:t>Incentive bus portion tier – 9.2 percent</a:t>
            </a:r>
          </a:p>
          <a:p>
            <a:pPr lvl="3"/>
            <a:r>
              <a:rPr lang="en-US" sz="1400" dirty="0"/>
              <a:t>Bus passenger miles X bus passenger miles/operating cost</a:t>
            </a:r>
            <a:br>
              <a:rPr lang="en-US" dirty="0"/>
            </a:br>
            <a:endParaRPr lang="en-US" dirty="0"/>
          </a:p>
          <a:p>
            <a:r>
              <a:rPr lang="en-US" dirty="0"/>
              <a:t>2020 Census Urbanized Areas were finalized and published Jan. 9, 2023.</a:t>
            </a:r>
            <a:br>
              <a:rPr lang="en-US" dirty="0"/>
            </a:br>
            <a:endParaRPr lang="en-US" dirty="0"/>
          </a:p>
          <a:p>
            <a:r>
              <a:rPr lang="en-US" dirty="0"/>
              <a:t>Asheville UZA decreased size per 2020 UZA methodology (“jump” distance), resulting in new Haywood County UZA’s and transit funding changes.</a:t>
            </a:r>
          </a:p>
        </p:txBody>
      </p:sp>
      <p:sp>
        <p:nvSpPr>
          <p:cNvPr id="4" name="Slide Number Placeholder 3">
            <a:extLst>
              <a:ext uri="{FF2B5EF4-FFF2-40B4-BE49-F238E27FC236}">
                <a16:creationId xmlns:a16="http://schemas.microsoft.com/office/drawing/2014/main" id="{DA390389-2A41-117D-8A81-ACFB02019DE4}"/>
              </a:ext>
            </a:extLst>
          </p:cNvPr>
          <p:cNvSpPr>
            <a:spLocks noGrp="1"/>
          </p:cNvSpPr>
          <p:nvPr>
            <p:ph type="sldNum" sz="quarter" idx="12"/>
          </p:nvPr>
        </p:nvSpPr>
        <p:spPr/>
        <p:txBody>
          <a:bodyPr/>
          <a:lstStyle/>
          <a:p>
            <a:fld id="{449BB73F-AC38-4294-A465-F9927F5C6FF4}" type="slidenum">
              <a:rPr lang="en-US" smtClean="0"/>
              <a:t>4</a:t>
            </a:fld>
            <a:endParaRPr lang="en-US"/>
          </a:p>
        </p:txBody>
      </p:sp>
    </p:spTree>
    <p:extLst>
      <p:ext uri="{BB962C8B-B14F-4D97-AF65-F5344CB8AC3E}">
        <p14:creationId xmlns:p14="http://schemas.microsoft.com/office/powerpoint/2010/main" val="397690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BC28-F95A-DDB0-E08B-0C44DB358E5E}"/>
              </a:ext>
            </a:extLst>
          </p:cNvPr>
          <p:cNvSpPr>
            <a:spLocks noGrp="1"/>
          </p:cNvSpPr>
          <p:nvPr>
            <p:ph type="title"/>
          </p:nvPr>
        </p:nvSpPr>
        <p:spPr/>
        <p:txBody>
          <a:bodyPr/>
          <a:lstStyle/>
          <a:p>
            <a:r>
              <a:rPr lang="en-US"/>
              <a:t>Urbanized Area (UZA)</a:t>
            </a:r>
          </a:p>
        </p:txBody>
      </p:sp>
      <p:sp>
        <p:nvSpPr>
          <p:cNvPr id="3" name="Text Placeholder 2">
            <a:extLst>
              <a:ext uri="{FF2B5EF4-FFF2-40B4-BE49-F238E27FC236}">
                <a16:creationId xmlns:a16="http://schemas.microsoft.com/office/drawing/2014/main" id="{7DA592F8-4E57-4054-B312-1F4BE03A108D}"/>
              </a:ext>
            </a:extLst>
          </p:cNvPr>
          <p:cNvSpPr>
            <a:spLocks noGrp="1"/>
          </p:cNvSpPr>
          <p:nvPr>
            <p:ph type="body" idx="1"/>
          </p:nvPr>
        </p:nvSpPr>
        <p:spPr/>
        <p:txBody>
          <a:bodyPr/>
          <a:lstStyle/>
          <a:p>
            <a:r>
              <a:rPr lang="en-US"/>
              <a:t>2020</a:t>
            </a:r>
          </a:p>
        </p:txBody>
      </p:sp>
      <p:sp>
        <p:nvSpPr>
          <p:cNvPr id="4" name="Slide Number Placeholder 3">
            <a:extLst>
              <a:ext uri="{FF2B5EF4-FFF2-40B4-BE49-F238E27FC236}">
                <a16:creationId xmlns:a16="http://schemas.microsoft.com/office/drawing/2014/main" id="{9C66AC74-3C40-0900-51B0-4264C8D74BA6}"/>
              </a:ext>
            </a:extLst>
          </p:cNvPr>
          <p:cNvSpPr>
            <a:spLocks noGrp="1"/>
          </p:cNvSpPr>
          <p:nvPr>
            <p:ph type="sldNum" sz="quarter" idx="12"/>
          </p:nvPr>
        </p:nvSpPr>
        <p:spPr/>
        <p:txBody>
          <a:bodyPr/>
          <a:lstStyle/>
          <a:p>
            <a:fld id="{449BB73F-AC38-4294-A465-F9927F5C6FF4}" type="slidenum">
              <a:rPr lang="en-US" smtClean="0"/>
              <a:t>5</a:t>
            </a:fld>
            <a:endParaRPr lang="en-US"/>
          </a:p>
        </p:txBody>
      </p:sp>
    </p:spTree>
    <p:extLst>
      <p:ext uri="{BB962C8B-B14F-4D97-AF65-F5344CB8AC3E}">
        <p14:creationId xmlns:p14="http://schemas.microsoft.com/office/powerpoint/2010/main" val="4216709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kern="1200">
                <a:solidFill>
                  <a:schemeClr val="bg2">
                    <a:lumMod val="25000"/>
                  </a:schemeClr>
                </a:solidFill>
                <a:cs typeface="Times New Roman" pitchFamily="18" charset="0"/>
              </a:rPr>
              <a:t>Federal Basis-Urbanized Area (UZA)</a:t>
            </a:r>
          </a:p>
        </p:txBody>
      </p:sp>
      <p:sp>
        <p:nvSpPr>
          <p:cNvPr id="3" name="Content Placeholder 2"/>
          <p:cNvSpPr>
            <a:spLocks noGrp="1"/>
          </p:cNvSpPr>
          <p:nvPr>
            <p:ph idx="1"/>
          </p:nvPr>
        </p:nvSpPr>
        <p:spPr>
          <a:xfrm>
            <a:off x="1752600" y="1752600"/>
            <a:ext cx="4191000" cy="4800600"/>
          </a:xfrm>
        </p:spPr>
        <p:txBody>
          <a:bodyPr>
            <a:noAutofit/>
          </a:bodyPr>
          <a:lstStyle/>
          <a:p>
            <a:pPr>
              <a:defRPr/>
            </a:pPr>
            <a:r>
              <a:rPr lang="en-US" sz="2000" i="1"/>
              <a:t>a densely settled core of census tracts and/or census blocks that meet minimum population density requirements, </a:t>
            </a:r>
          </a:p>
          <a:p>
            <a:pPr>
              <a:defRPr/>
            </a:pPr>
            <a:r>
              <a:rPr lang="en-US" sz="2000" i="1"/>
              <a:t>along with adjacent territory containing non-residential urban land uses </a:t>
            </a:r>
          </a:p>
          <a:p>
            <a:pPr>
              <a:defRPr/>
            </a:pPr>
            <a:r>
              <a:rPr lang="en-US" sz="2000" i="1"/>
              <a:t>as well as territory with low population density included to link outlying densely settled territory with the densely settled core</a:t>
            </a:r>
            <a:r>
              <a:rPr lang="en-US" sz="2000"/>
              <a:t>.</a:t>
            </a: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350" y="1817689"/>
            <a:ext cx="461645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CE157260-9479-178B-44DC-81CD586DB1F2}"/>
              </a:ext>
            </a:extLst>
          </p:cNvPr>
          <p:cNvSpPr>
            <a:spLocks noGrp="1"/>
          </p:cNvSpPr>
          <p:nvPr>
            <p:ph type="sldNum" sz="quarter" idx="12"/>
          </p:nvPr>
        </p:nvSpPr>
        <p:spPr/>
        <p:txBody>
          <a:bodyPr/>
          <a:lstStyle/>
          <a:p>
            <a:fld id="{449BB73F-AC38-4294-A465-F9927F5C6FF4}" type="slidenum">
              <a:rPr lang="en-US" smtClean="0"/>
              <a:t>6</a:t>
            </a:fld>
            <a:endParaRPr lang="en-US"/>
          </a:p>
        </p:txBody>
      </p:sp>
    </p:spTree>
    <p:extLst>
      <p:ext uri="{BB962C8B-B14F-4D97-AF65-F5344CB8AC3E}">
        <p14:creationId xmlns:p14="http://schemas.microsoft.com/office/powerpoint/2010/main" val="221783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sz="2800">
                <a:solidFill>
                  <a:schemeClr val="bg2">
                    <a:lumMod val="25000"/>
                  </a:schemeClr>
                </a:solidFill>
                <a:cs typeface="Times New Roman" pitchFamily="18" charset="0"/>
              </a:rPr>
              <a:t>More on UZA</a:t>
            </a:r>
          </a:p>
        </p:txBody>
      </p:sp>
      <p:sp>
        <p:nvSpPr>
          <p:cNvPr id="3" name="Content Placeholder 2"/>
          <p:cNvSpPr>
            <a:spLocks noGrp="1"/>
          </p:cNvSpPr>
          <p:nvPr>
            <p:ph idx="1"/>
          </p:nvPr>
        </p:nvSpPr>
        <p:spPr/>
        <p:txBody>
          <a:bodyPr>
            <a:normAutofit/>
          </a:bodyPr>
          <a:lstStyle/>
          <a:p>
            <a:pPr marL="0" indent="0">
              <a:buNone/>
              <a:defRPr/>
            </a:pPr>
            <a:r>
              <a:rPr lang="en-US"/>
              <a:t>The French Broad River MPO did not draw these boundaries.  They are done by the US Bureau of the Census, and the MPO is bound to do transportation planning for those areas per </a:t>
            </a:r>
            <a:r>
              <a:rPr lang="it-IT"/>
              <a:t>23 USC § 134(e)(2)(A):</a:t>
            </a:r>
          </a:p>
          <a:p>
            <a:pPr marL="0" indent="0">
              <a:buNone/>
              <a:defRPr/>
            </a:pPr>
            <a:endParaRPr lang="it-IT"/>
          </a:p>
          <a:p>
            <a:pPr marL="914400" indent="0">
              <a:buNone/>
              <a:defRPr/>
            </a:pPr>
            <a:r>
              <a:rPr lang="en-US" i="1">
                <a:latin typeface="Cambria" pitchFamily="18" charset="0"/>
              </a:rPr>
              <a:t>(2) Included area.— Each metropolitan planning area—</a:t>
            </a:r>
          </a:p>
          <a:p>
            <a:pPr marL="914400" indent="0">
              <a:buNone/>
              <a:defRPr/>
            </a:pPr>
            <a:r>
              <a:rPr lang="en-US" i="1">
                <a:latin typeface="Cambria" pitchFamily="18" charset="0"/>
              </a:rPr>
              <a:t>(A) shall encompass at </a:t>
            </a:r>
            <a:r>
              <a:rPr lang="en-US" b="1" i="1" u="sng">
                <a:latin typeface="Cambria" pitchFamily="18" charset="0"/>
              </a:rPr>
              <a:t>least the existing urbanized area</a:t>
            </a:r>
            <a:r>
              <a:rPr lang="en-US" i="1">
                <a:latin typeface="Cambria" pitchFamily="18" charset="0"/>
              </a:rPr>
              <a:t> </a:t>
            </a:r>
            <a:r>
              <a:rPr lang="en-US" i="1">
                <a:solidFill>
                  <a:schemeClr val="bg1">
                    <a:lumMod val="65000"/>
                  </a:schemeClr>
                </a:solidFill>
                <a:latin typeface="Cambria" pitchFamily="18" charset="0"/>
              </a:rPr>
              <a:t>and the contiguous area expected to become urbanized within a 20-year forecast period for the transportation plan</a:t>
            </a:r>
          </a:p>
        </p:txBody>
      </p:sp>
      <p:sp>
        <p:nvSpPr>
          <p:cNvPr id="2" name="Slide Number Placeholder 1">
            <a:extLst>
              <a:ext uri="{FF2B5EF4-FFF2-40B4-BE49-F238E27FC236}">
                <a16:creationId xmlns:a16="http://schemas.microsoft.com/office/drawing/2014/main" id="{281E3C96-134A-CEC1-1545-C07DB47CA222}"/>
              </a:ext>
            </a:extLst>
          </p:cNvPr>
          <p:cNvSpPr>
            <a:spLocks noGrp="1"/>
          </p:cNvSpPr>
          <p:nvPr>
            <p:ph type="sldNum" sz="quarter" idx="12"/>
          </p:nvPr>
        </p:nvSpPr>
        <p:spPr/>
        <p:txBody>
          <a:bodyPr/>
          <a:lstStyle/>
          <a:p>
            <a:fld id="{449BB73F-AC38-4294-A465-F9927F5C6FF4}" type="slidenum">
              <a:rPr lang="en-US" smtClean="0"/>
              <a:t>7</a:t>
            </a:fld>
            <a:endParaRPr lang="en-US"/>
          </a:p>
        </p:txBody>
      </p:sp>
    </p:spTree>
    <p:extLst>
      <p:ext uri="{BB962C8B-B14F-4D97-AF65-F5344CB8AC3E}">
        <p14:creationId xmlns:p14="http://schemas.microsoft.com/office/powerpoint/2010/main" val="261695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2800">
                <a:solidFill>
                  <a:schemeClr val="bg2">
                    <a:lumMod val="25000"/>
                  </a:schemeClr>
                </a:solidFill>
                <a:cs typeface="Times New Roman" pitchFamily="18" charset="0"/>
              </a:rPr>
              <a:t>The Negotiable Part That Matters:</a:t>
            </a:r>
            <a:br>
              <a:rPr lang="en-US" sz="2800">
                <a:solidFill>
                  <a:schemeClr val="bg2">
                    <a:lumMod val="25000"/>
                  </a:schemeClr>
                </a:solidFill>
                <a:cs typeface="Times New Roman" pitchFamily="18" charset="0"/>
              </a:rPr>
            </a:br>
            <a:r>
              <a:rPr lang="en-US" sz="2800">
                <a:solidFill>
                  <a:schemeClr val="bg2">
                    <a:lumMod val="25000"/>
                  </a:schemeClr>
                </a:solidFill>
                <a:cs typeface="Times New Roman" pitchFamily="18" charset="0"/>
              </a:rPr>
              <a:t>The Metropolitan Planning Area</a:t>
            </a:r>
          </a:p>
        </p:txBody>
      </p:sp>
      <p:sp>
        <p:nvSpPr>
          <p:cNvPr id="6" name="Content Placeholder 2"/>
          <p:cNvSpPr>
            <a:spLocks noGrp="1"/>
          </p:cNvSpPr>
          <p:nvPr>
            <p:ph idx="1"/>
          </p:nvPr>
        </p:nvSpPr>
        <p:spPr>
          <a:xfrm>
            <a:off x="1981200" y="1600201"/>
            <a:ext cx="8382000" cy="4525963"/>
          </a:xfrm>
        </p:spPr>
        <p:txBody>
          <a:bodyPr>
            <a:normAutofit/>
          </a:bodyPr>
          <a:lstStyle/>
          <a:p>
            <a:pPr>
              <a:defRPr/>
            </a:pPr>
            <a:r>
              <a:rPr lang="en-US"/>
              <a:t>In addition to the Census-designated UZA, the MPO is bound to do transportation planning for additional areas per </a:t>
            </a:r>
            <a:r>
              <a:rPr lang="it-IT"/>
              <a:t>23 USC § 134(e)(2)(A):</a:t>
            </a:r>
          </a:p>
          <a:p>
            <a:pPr marL="0" indent="0">
              <a:buNone/>
              <a:defRPr/>
            </a:pPr>
            <a:endParaRPr lang="it-IT"/>
          </a:p>
          <a:p>
            <a:pPr marL="914400" indent="0">
              <a:buNone/>
              <a:defRPr/>
            </a:pPr>
            <a:r>
              <a:rPr lang="en-US" i="1">
                <a:latin typeface="Cambria" pitchFamily="18" charset="0"/>
              </a:rPr>
              <a:t>(2) Included area.— Each metropolitan planning area—</a:t>
            </a:r>
          </a:p>
          <a:p>
            <a:pPr marL="914400" indent="0">
              <a:buNone/>
              <a:defRPr/>
            </a:pPr>
            <a:r>
              <a:rPr lang="en-US" i="1">
                <a:solidFill>
                  <a:schemeClr val="bg1">
                    <a:lumMod val="65000"/>
                  </a:schemeClr>
                </a:solidFill>
                <a:latin typeface="Cambria" pitchFamily="18" charset="0"/>
              </a:rPr>
              <a:t>(A) shall encompass at least the existing urbanized area </a:t>
            </a:r>
            <a:r>
              <a:rPr lang="en-US" b="1" i="1" u="sng">
                <a:latin typeface="Cambria" pitchFamily="18" charset="0"/>
              </a:rPr>
              <a:t>and the contiguous area expected to become urbanized within a 20-year forecast period for the transportation plan</a:t>
            </a:r>
          </a:p>
        </p:txBody>
      </p:sp>
      <p:sp>
        <p:nvSpPr>
          <p:cNvPr id="3" name="Slide Number Placeholder 2">
            <a:extLst>
              <a:ext uri="{FF2B5EF4-FFF2-40B4-BE49-F238E27FC236}">
                <a16:creationId xmlns:a16="http://schemas.microsoft.com/office/drawing/2014/main" id="{8F02A453-D042-84C9-A25A-2F73DA22D7E1}"/>
              </a:ext>
            </a:extLst>
          </p:cNvPr>
          <p:cNvSpPr>
            <a:spLocks noGrp="1"/>
          </p:cNvSpPr>
          <p:nvPr>
            <p:ph type="sldNum" sz="quarter" idx="12"/>
          </p:nvPr>
        </p:nvSpPr>
        <p:spPr/>
        <p:txBody>
          <a:bodyPr/>
          <a:lstStyle/>
          <a:p>
            <a:fld id="{449BB73F-AC38-4294-A465-F9927F5C6FF4}" type="slidenum">
              <a:rPr lang="en-US" smtClean="0"/>
              <a:t>8</a:t>
            </a:fld>
            <a:endParaRPr lang="en-US"/>
          </a:p>
        </p:txBody>
      </p:sp>
    </p:spTree>
    <p:extLst>
      <p:ext uri="{BB962C8B-B14F-4D97-AF65-F5344CB8AC3E}">
        <p14:creationId xmlns:p14="http://schemas.microsoft.com/office/powerpoint/2010/main" val="257733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0259-ABDE-AF7A-2EA3-203D4EE91A16}"/>
              </a:ext>
            </a:extLst>
          </p:cNvPr>
          <p:cNvSpPr>
            <a:spLocks noGrp="1"/>
          </p:cNvSpPr>
          <p:nvPr>
            <p:ph type="title"/>
          </p:nvPr>
        </p:nvSpPr>
        <p:spPr/>
        <p:txBody>
          <a:bodyPr/>
          <a:lstStyle/>
          <a:p>
            <a:r>
              <a:rPr lang="en-US" dirty="0"/>
              <a:t>MPO Planning Boundary Update </a:t>
            </a:r>
            <a:r>
              <a:rPr lang="en-US" sz="4000" dirty="0"/>
              <a:t>8/17/23</a:t>
            </a:r>
          </a:p>
        </p:txBody>
      </p:sp>
      <p:sp>
        <p:nvSpPr>
          <p:cNvPr id="4" name="Slide Number Placeholder 3">
            <a:extLst>
              <a:ext uri="{FF2B5EF4-FFF2-40B4-BE49-F238E27FC236}">
                <a16:creationId xmlns:a16="http://schemas.microsoft.com/office/drawing/2014/main" id="{A6D297E3-1A31-8878-2233-15512129B985}"/>
              </a:ext>
            </a:extLst>
          </p:cNvPr>
          <p:cNvSpPr>
            <a:spLocks noGrp="1"/>
          </p:cNvSpPr>
          <p:nvPr>
            <p:ph type="sldNum" sz="quarter" idx="12"/>
          </p:nvPr>
        </p:nvSpPr>
        <p:spPr/>
        <p:txBody>
          <a:bodyPr/>
          <a:lstStyle/>
          <a:p>
            <a:fld id="{449BB73F-AC38-4294-A465-F9927F5C6FF4}" type="slidenum">
              <a:rPr lang="en-US" smtClean="0"/>
              <a:t>9</a:t>
            </a:fld>
            <a:endParaRPr lang="en-US"/>
          </a:p>
        </p:txBody>
      </p:sp>
      <p:pic>
        <p:nvPicPr>
          <p:cNvPr id="6" name="Picture 5">
            <a:extLst>
              <a:ext uri="{FF2B5EF4-FFF2-40B4-BE49-F238E27FC236}">
                <a16:creationId xmlns:a16="http://schemas.microsoft.com/office/drawing/2014/main" id="{F97F27CD-A3CC-9169-0F83-433593E03957}"/>
              </a:ext>
            </a:extLst>
          </p:cNvPr>
          <p:cNvPicPr>
            <a:picLocks noChangeAspect="1"/>
          </p:cNvPicPr>
          <p:nvPr/>
        </p:nvPicPr>
        <p:blipFill>
          <a:blip r:embed="rId3"/>
          <a:stretch>
            <a:fillRect/>
          </a:stretch>
        </p:blipFill>
        <p:spPr>
          <a:xfrm>
            <a:off x="2900218" y="1247203"/>
            <a:ext cx="7138622" cy="5610798"/>
          </a:xfrm>
          <a:prstGeom prst="rect">
            <a:avLst/>
          </a:prstGeom>
        </p:spPr>
      </p:pic>
    </p:spTree>
    <p:extLst>
      <p:ext uri="{BB962C8B-B14F-4D97-AF65-F5344CB8AC3E}">
        <p14:creationId xmlns:p14="http://schemas.microsoft.com/office/powerpoint/2010/main" val="312277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ysClr val="window" lastClr="FFFFFF"/>
      </a:lt1>
      <a:dk2>
        <a:srgbClr val="04617B"/>
      </a:dk2>
      <a:lt2>
        <a:srgbClr val="DBF5F9"/>
      </a:lt2>
      <a:accent1>
        <a:srgbClr val="458797"/>
      </a:accent1>
      <a:accent2>
        <a:srgbClr val="BFBFBF"/>
      </a:accent2>
      <a:accent3>
        <a:srgbClr val="D8D8D8"/>
      </a:accent3>
      <a:accent4>
        <a:srgbClr val="7F7F7F"/>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EA5353E715EF49BDF6AFA9E5039D00" ma:contentTypeVersion="17" ma:contentTypeDescription="Create a new document." ma:contentTypeScope="" ma:versionID="7927e004a4d12283a5e1fea205397b73">
  <xsd:schema xmlns:xsd="http://www.w3.org/2001/XMLSchema" xmlns:xs="http://www.w3.org/2001/XMLSchema" xmlns:p="http://schemas.microsoft.com/office/2006/metadata/properties" xmlns:ns2="233b0b89-9944-4f46-a305-492c24b1a56f" xmlns:ns3="ed5c25aa-bf4c-44e3-a77b-42eb9502703b" targetNamespace="http://schemas.microsoft.com/office/2006/metadata/properties" ma:root="true" ma:fieldsID="32781e043061376fa35845c47b20c0f3" ns2:_="" ns3:_="">
    <xsd:import namespace="233b0b89-9944-4f46-a305-492c24b1a56f"/>
    <xsd:import namespace="ed5c25aa-bf4c-44e3-a77b-42eb950270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b0b89-9944-4f46-a305-492c24b1a5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29e2793-fd10-4957-bf0a-6213050bb87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5c25aa-bf4c-44e3-a77b-42eb950270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e39dcc-bc06-40ff-b085-23719ef4e6b1}" ma:internalName="TaxCatchAll" ma:showField="CatchAllData" ma:web="ed5c25aa-bf4c-44e3-a77b-42eb95027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d5c25aa-bf4c-44e3-a77b-42eb9502703b" xsi:nil="true"/>
    <lcf76f155ced4ddcb4097134ff3c332f xmlns="233b0b89-9944-4f46-a305-492c24b1a56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84D95A-639F-43C1-98A4-432E9608C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b0b89-9944-4f46-a305-492c24b1a56f"/>
    <ds:schemaRef ds:uri="ed5c25aa-bf4c-44e3-a77b-42eb95027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422669-3298-4E0C-B901-0A26A91F742C}">
  <ds:schemaRefs>
    <ds:schemaRef ds:uri="233b0b89-9944-4f46-a305-492c24b1a56f"/>
    <ds:schemaRef ds:uri="ed5c25aa-bf4c-44e3-a77b-42eb950270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354EFBA-711F-4DC7-BE2D-090FB4E4FB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6678</TotalTime>
  <Words>1518</Words>
  <Application>Microsoft Office PowerPoint</Application>
  <PresentationFormat>Widescreen</PresentationFormat>
  <Paragraphs>156</Paragraphs>
  <Slides>30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Book Antiqua</vt:lpstr>
      <vt:lpstr>Calibri</vt:lpstr>
      <vt:lpstr>Cambria</vt:lpstr>
      <vt:lpstr>Constantia</vt:lpstr>
      <vt:lpstr>Verdana</vt:lpstr>
      <vt:lpstr>Adjacency</vt:lpstr>
      <vt:lpstr>5307 Sub-Recipient Update re: Census 2020</vt:lpstr>
      <vt:lpstr>Overview</vt:lpstr>
      <vt:lpstr>Overview</vt:lpstr>
      <vt:lpstr>Overview</vt:lpstr>
      <vt:lpstr>Urbanized Area (UZA)</vt:lpstr>
      <vt:lpstr>Federal Basis-Urbanized Area (UZA)</vt:lpstr>
      <vt:lpstr>More on UZA</vt:lpstr>
      <vt:lpstr>The Negotiable Part That Matters: The Metropolitan Planning Area</vt:lpstr>
      <vt:lpstr>MPO Planning Boundary Update 8/17/23</vt:lpstr>
      <vt:lpstr>The French Broad River MPO</vt:lpstr>
      <vt:lpstr>Changes to the 2020 Urbanized Area Criteria</vt:lpstr>
      <vt:lpstr>Changes to the 2020 Urbanized Area Criteria</vt:lpstr>
      <vt:lpstr>PowerPoint Presentation</vt:lpstr>
      <vt:lpstr>PowerPoint Presentation</vt:lpstr>
      <vt:lpstr>Urban Area Maps</vt:lpstr>
      <vt:lpstr>Changes in the Urban Areas</vt:lpstr>
      <vt:lpstr>Where Urbanization is Expected in the Next 20 Years (MPO Projections)</vt:lpstr>
      <vt:lpstr>Asheville UZA</vt:lpstr>
      <vt:lpstr>Transit Funding Changes - Summary</vt:lpstr>
      <vt:lpstr>Transit Funding Options</vt:lpstr>
      <vt:lpstr>9/12/23 5307 Sub-Recipient Work Group Discussion</vt:lpstr>
      <vt:lpstr>QUESTIONS?</vt:lpstr>
      <vt:lpstr>Additional Background Information</vt:lpstr>
      <vt:lpstr>PowerPoint Presentation</vt:lpstr>
      <vt:lpstr>Transit Funding Changes - Details</vt:lpstr>
      <vt:lpstr>PowerPoint Presentation</vt:lpstr>
      <vt:lpstr>Transit Funding Changes - Details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MPO Board 06.24.21</dc:title>
  <dc:creator>Tristan Winkler</dc:creator>
  <cp:lastModifiedBy>Scott Adams</cp:lastModifiedBy>
  <cp:revision>2</cp:revision>
  <cp:lastPrinted>2022-01-28T20:42:46Z</cp:lastPrinted>
  <dcterms:created xsi:type="dcterms:W3CDTF">2021-06-24T15:03:14Z</dcterms:created>
  <dcterms:modified xsi:type="dcterms:W3CDTF">2023-09-21T15:58:43Z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0x0101002CEA5353E715EF49BDF6AFA9E5039D00</vt:lpwstr>
  </property>
  <property fmtid="{D5CDD505-2E9C-101B-9397-08002B2CF9AE}" pid="3" name="MediaServiceImageTags">
    <vt:lpwstr/>
  </property>
</Properties>
</file>